
<file path=[Content_Types].xml><?xml version="1.0" encoding="utf-8"?>
<Types xmlns="http://schemas.openxmlformats.org/package/2006/content-types"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4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92" r:id="rId2"/>
    <p:sldId id="257" r:id="rId3"/>
    <p:sldId id="258" r:id="rId4"/>
    <p:sldId id="259" r:id="rId5"/>
    <p:sldId id="260" r:id="rId6"/>
    <p:sldId id="266" r:id="rId7"/>
    <p:sldId id="294" r:id="rId8"/>
    <p:sldId id="295" r:id="rId9"/>
    <p:sldId id="262" r:id="rId10"/>
    <p:sldId id="263" r:id="rId11"/>
    <p:sldId id="293" r:id="rId12"/>
  </p:sldIdLst>
  <p:sldSz cx="18288000" cy="10287000"/>
  <p:notesSz cx="18288000" cy="10287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0021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118" autoAdjust="0"/>
  </p:normalViewPr>
  <p:slideViewPr>
    <p:cSldViewPr>
      <p:cViewPr varScale="1">
        <p:scale>
          <a:sx n="40" d="100"/>
          <a:sy n="40" d="100"/>
        </p:scale>
        <p:origin x="1522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DA53B-E191-481A-B899-E2B7B4ACBF83}" type="datetimeFigureOut">
              <a:rPr lang="it-IT" smtClean="0"/>
              <a:t>14/10/2025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8605E1-D8FE-45D1-9B83-0F39BF062F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4397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605E1-D8FE-45D1-9B83-0F39BF062F88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121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605E1-D8FE-45D1-9B83-0F39BF062F88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0409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605E1-D8FE-45D1-9B83-0F39BF062F88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3076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605E1-D8FE-45D1-9B83-0F39BF062F88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8376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605E1-D8FE-45D1-9B83-0F39BF062F88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615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1631A-B710-7660-6B33-68740378F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30DE457-F388-51F4-EB6E-D3960D5902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78593E8-234C-6E67-48B2-FB79261B6B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FB34CD-3D3D-6EB4-EE96-CA797780A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605E1-D8FE-45D1-9B83-0F39BF062F88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435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9D7A1-FB85-B692-E996-56CFCB5D1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F2D8354-FCA2-6D2F-94C8-ABBF851740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2A745DD-60B1-EED0-F95D-E4AB84943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7061982-91D3-53CC-0675-F178A9443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605E1-D8FE-45D1-9B83-0F39BF062F88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1173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605E1-D8FE-45D1-9B83-0F39BF062F88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62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8605E1-D8FE-45D1-9B83-0F39BF062F8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792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0E3256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700" b="0" i="0">
                <a:solidFill>
                  <a:srgbClr val="00215C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9139183" y="2576566"/>
            <a:ext cx="0" cy="6182360"/>
          </a:xfrm>
          <a:custGeom>
            <a:avLst/>
            <a:gdLst/>
            <a:ahLst/>
            <a:cxnLst/>
            <a:rect l="l" t="t" r="r" b="b"/>
            <a:pathLst>
              <a:path h="6182359">
                <a:moveTo>
                  <a:pt x="0" y="0"/>
                </a:moveTo>
                <a:lnTo>
                  <a:pt x="0" y="6181837"/>
                </a:lnTo>
              </a:path>
            </a:pathLst>
          </a:custGeom>
          <a:ln w="9521">
            <a:solidFill>
              <a:srgbClr val="C7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62" y="9310861"/>
            <a:ext cx="18287365" cy="976630"/>
          </a:xfrm>
          <a:custGeom>
            <a:avLst/>
            <a:gdLst/>
            <a:ahLst/>
            <a:cxnLst/>
            <a:rect l="l" t="t" r="r" b="b"/>
            <a:pathLst>
              <a:path w="18287365" h="976629">
                <a:moveTo>
                  <a:pt x="18287072" y="976137"/>
                </a:moveTo>
                <a:lnTo>
                  <a:pt x="0" y="976137"/>
                </a:lnTo>
                <a:lnTo>
                  <a:pt x="0" y="367994"/>
                </a:lnTo>
                <a:lnTo>
                  <a:pt x="2874" y="321925"/>
                </a:lnTo>
                <a:lnTo>
                  <a:pt x="11264" y="277538"/>
                </a:lnTo>
                <a:lnTo>
                  <a:pt x="24821" y="235181"/>
                </a:lnTo>
                <a:lnTo>
                  <a:pt x="43197" y="195204"/>
                </a:lnTo>
                <a:lnTo>
                  <a:pt x="66044" y="157954"/>
                </a:lnTo>
                <a:lnTo>
                  <a:pt x="93012" y="123781"/>
                </a:lnTo>
                <a:lnTo>
                  <a:pt x="123753" y="93033"/>
                </a:lnTo>
                <a:lnTo>
                  <a:pt x="157918" y="66059"/>
                </a:lnTo>
                <a:lnTo>
                  <a:pt x="195159" y="43207"/>
                </a:lnTo>
                <a:lnTo>
                  <a:pt x="235128" y="24827"/>
                </a:lnTo>
                <a:lnTo>
                  <a:pt x="277475" y="11266"/>
                </a:lnTo>
                <a:lnTo>
                  <a:pt x="321852" y="2874"/>
                </a:lnTo>
                <a:lnTo>
                  <a:pt x="367907" y="0"/>
                </a:lnTo>
                <a:lnTo>
                  <a:pt x="17919163" y="0"/>
                </a:lnTo>
                <a:lnTo>
                  <a:pt x="17965219" y="2874"/>
                </a:lnTo>
                <a:lnTo>
                  <a:pt x="18009596" y="11266"/>
                </a:lnTo>
                <a:lnTo>
                  <a:pt x="18051943" y="24827"/>
                </a:lnTo>
                <a:lnTo>
                  <a:pt x="18091912" y="43207"/>
                </a:lnTo>
                <a:lnTo>
                  <a:pt x="18129153" y="66059"/>
                </a:lnTo>
                <a:lnTo>
                  <a:pt x="18163318" y="93033"/>
                </a:lnTo>
                <a:lnTo>
                  <a:pt x="18194059" y="123781"/>
                </a:lnTo>
                <a:lnTo>
                  <a:pt x="18221027" y="157954"/>
                </a:lnTo>
                <a:lnTo>
                  <a:pt x="18243874" y="195204"/>
                </a:lnTo>
                <a:lnTo>
                  <a:pt x="18262250" y="235181"/>
                </a:lnTo>
                <a:lnTo>
                  <a:pt x="18275807" y="277538"/>
                </a:lnTo>
                <a:lnTo>
                  <a:pt x="18284197" y="321925"/>
                </a:lnTo>
                <a:lnTo>
                  <a:pt x="18287072" y="367994"/>
                </a:lnTo>
                <a:lnTo>
                  <a:pt x="18287072" y="976137"/>
                </a:lnTo>
                <a:close/>
              </a:path>
            </a:pathLst>
          </a:custGeom>
          <a:solidFill>
            <a:srgbClr val="0021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720933" y="3430485"/>
            <a:ext cx="253365" cy="932815"/>
          </a:xfrm>
          <a:custGeom>
            <a:avLst/>
            <a:gdLst/>
            <a:ahLst/>
            <a:cxnLst/>
            <a:rect l="l" t="t" r="r" b="b"/>
            <a:pathLst>
              <a:path w="253364" h="932814">
                <a:moveTo>
                  <a:pt x="253263" y="687666"/>
                </a:moveTo>
                <a:lnTo>
                  <a:pt x="253238" y="686955"/>
                </a:lnTo>
                <a:lnTo>
                  <a:pt x="253187" y="684745"/>
                </a:lnTo>
                <a:lnTo>
                  <a:pt x="253149" y="683285"/>
                </a:lnTo>
                <a:lnTo>
                  <a:pt x="253123" y="682548"/>
                </a:lnTo>
                <a:lnTo>
                  <a:pt x="251637" y="674547"/>
                </a:lnTo>
                <a:lnTo>
                  <a:pt x="246380" y="668096"/>
                </a:lnTo>
                <a:lnTo>
                  <a:pt x="237439" y="666153"/>
                </a:lnTo>
                <a:lnTo>
                  <a:pt x="234937" y="667677"/>
                </a:lnTo>
                <a:lnTo>
                  <a:pt x="232600" y="667753"/>
                </a:lnTo>
                <a:lnTo>
                  <a:pt x="233565" y="664057"/>
                </a:lnTo>
                <a:lnTo>
                  <a:pt x="233159" y="664222"/>
                </a:lnTo>
                <a:lnTo>
                  <a:pt x="233527" y="662597"/>
                </a:lnTo>
                <a:lnTo>
                  <a:pt x="229755" y="664159"/>
                </a:lnTo>
                <a:lnTo>
                  <a:pt x="227241" y="664959"/>
                </a:lnTo>
                <a:lnTo>
                  <a:pt x="224701" y="665022"/>
                </a:lnTo>
                <a:lnTo>
                  <a:pt x="223494" y="667258"/>
                </a:lnTo>
                <a:lnTo>
                  <a:pt x="220954" y="667321"/>
                </a:lnTo>
                <a:lnTo>
                  <a:pt x="213372" y="668997"/>
                </a:lnTo>
                <a:lnTo>
                  <a:pt x="208610" y="680834"/>
                </a:lnTo>
                <a:lnTo>
                  <a:pt x="207479" y="685990"/>
                </a:lnTo>
                <a:lnTo>
                  <a:pt x="206336" y="690410"/>
                </a:lnTo>
                <a:lnTo>
                  <a:pt x="205206" y="695566"/>
                </a:lnTo>
                <a:lnTo>
                  <a:pt x="205219" y="696264"/>
                </a:lnTo>
                <a:lnTo>
                  <a:pt x="202412" y="705167"/>
                </a:lnTo>
                <a:lnTo>
                  <a:pt x="201688" y="706640"/>
                </a:lnTo>
                <a:lnTo>
                  <a:pt x="201815" y="711022"/>
                </a:lnTo>
                <a:lnTo>
                  <a:pt x="200647" y="714717"/>
                </a:lnTo>
                <a:lnTo>
                  <a:pt x="199453" y="717677"/>
                </a:lnTo>
                <a:lnTo>
                  <a:pt x="198285" y="721360"/>
                </a:lnTo>
                <a:lnTo>
                  <a:pt x="189928" y="741349"/>
                </a:lnTo>
                <a:lnTo>
                  <a:pt x="182905" y="763498"/>
                </a:lnTo>
                <a:lnTo>
                  <a:pt x="180594" y="771613"/>
                </a:lnTo>
                <a:lnTo>
                  <a:pt x="179374" y="774865"/>
                </a:lnTo>
                <a:lnTo>
                  <a:pt x="176999" y="779754"/>
                </a:lnTo>
                <a:lnTo>
                  <a:pt x="175196" y="786028"/>
                </a:lnTo>
                <a:lnTo>
                  <a:pt x="172300" y="793788"/>
                </a:lnTo>
                <a:lnTo>
                  <a:pt x="169913" y="799706"/>
                </a:lnTo>
                <a:lnTo>
                  <a:pt x="168808" y="805586"/>
                </a:lnTo>
                <a:lnTo>
                  <a:pt x="167513" y="804913"/>
                </a:lnTo>
                <a:lnTo>
                  <a:pt x="167195" y="793191"/>
                </a:lnTo>
                <a:lnTo>
                  <a:pt x="167220" y="793927"/>
                </a:lnTo>
                <a:lnTo>
                  <a:pt x="168325" y="788035"/>
                </a:lnTo>
                <a:lnTo>
                  <a:pt x="170332" y="768223"/>
                </a:lnTo>
                <a:lnTo>
                  <a:pt x="170065" y="758355"/>
                </a:lnTo>
                <a:lnTo>
                  <a:pt x="171069" y="748449"/>
                </a:lnTo>
                <a:lnTo>
                  <a:pt x="172021" y="736879"/>
                </a:lnTo>
                <a:lnTo>
                  <a:pt x="171704" y="725284"/>
                </a:lnTo>
                <a:lnTo>
                  <a:pt x="172656" y="713524"/>
                </a:lnTo>
                <a:lnTo>
                  <a:pt x="172339" y="701573"/>
                </a:lnTo>
                <a:lnTo>
                  <a:pt x="173393" y="693864"/>
                </a:lnTo>
                <a:lnTo>
                  <a:pt x="174244" y="678472"/>
                </a:lnTo>
                <a:lnTo>
                  <a:pt x="174218" y="677837"/>
                </a:lnTo>
                <a:lnTo>
                  <a:pt x="174891" y="658482"/>
                </a:lnTo>
                <a:lnTo>
                  <a:pt x="176784" y="631507"/>
                </a:lnTo>
                <a:lnTo>
                  <a:pt x="176771" y="631190"/>
                </a:lnTo>
                <a:lnTo>
                  <a:pt x="176415" y="618045"/>
                </a:lnTo>
                <a:lnTo>
                  <a:pt x="176441" y="618769"/>
                </a:lnTo>
                <a:lnTo>
                  <a:pt x="177749" y="573366"/>
                </a:lnTo>
                <a:lnTo>
                  <a:pt x="177723" y="572630"/>
                </a:lnTo>
                <a:lnTo>
                  <a:pt x="178803" y="565289"/>
                </a:lnTo>
                <a:lnTo>
                  <a:pt x="178396" y="550659"/>
                </a:lnTo>
                <a:lnTo>
                  <a:pt x="177152" y="504583"/>
                </a:lnTo>
                <a:lnTo>
                  <a:pt x="178206" y="496506"/>
                </a:lnTo>
                <a:lnTo>
                  <a:pt x="176733" y="489267"/>
                </a:lnTo>
                <a:lnTo>
                  <a:pt x="175818" y="455650"/>
                </a:lnTo>
                <a:lnTo>
                  <a:pt x="175069" y="427799"/>
                </a:lnTo>
                <a:lnTo>
                  <a:pt x="174866" y="420192"/>
                </a:lnTo>
                <a:lnTo>
                  <a:pt x="173355" y="411797"/>
                </a:lnTo>
                <a:lnTo>
                  <a:pt x="173113" y="402539"/>
                </a:lnTo>
                <a:lnTo>
                  <a:pt x="172897" y="394931"/>
                </a:lnTo>
                <a:lnTo>
                  <a:pt x="171513" y="386880"/>
                </a:lnTo>
                <a:lnTo>
                  <a:pt x="171373" y="385572"/>
                </a:lnTo>
                <a:lnTo>
                  <a:pt x="171069" y="374459"/>
                </a:lnTo>
                <a:lnTo>
                  <a:pt x="170916" y="368642"/>
                </a:lnTo>
                <a:lnTo>
                  <a:pt x="170662" y="367233"/>
                </a:lnTo>
                <a:lnTo>
                  <a:pt x="169405" y="359968"/>
                </a:lnTo>
                <a:lnTo>
                  <a:pt x="168592" y="329920"/>
                </a:lnTo>
                <a:lnTo>
                  <a:pt x="168579" y="329184"/>
                </a:lnTo>
                <a:lnTo>
                  <a:pt x="167182" y="324853"/>
                </a:lnTo>
                <a:lnTo>
                  <a:pt x="166839" y="312381"/>
                </a:lnTo>
                <a:lnTo>
                  <a:pt x="166433" y="297040"/>
                </a:lnTo>
                <a:lnTo>
                  <a:pt x="166420" y="296316"/>
                </a:lnTo>
                <a:lnTo>
                  <a:pt x="159766" y="238683"/>
                </a:lnTo>
                <a:lnTo>
                  <a:pt x="156235" y="202184"/>
                </a:lnTo>
                <a:lnTo>
                  <a:pt x="156184" y="200431"/>
                </a:lnTo>
                <a:lnTo>
                  <a:pt x="156019" y="194271"/>
                </a:lnTo>
                <a:lnTo>
                  <a:pt x="156006" y="193954"/>
                </a:lnTo>
                <a:lnTo>
                  <a:pt x="154292" y="177228"/>
                </a:lnTo>
                <a:lnTo>
                  <a:pt x="152781" y="168871"/>
                </a:lnTo>
                <a:lnTo>
                  <a:pt x="152565" y="160693"/>
                </a:lnTo>
                <a:lnTo>
                  <a:pt x="149567" y="144132"/>
                </a:lnTo>
                <a:lnTo>
                  <a:pt x="149567" y="143700"/>
                </a:lnTo>
                <a:lnTo>
                  <a:pt x="148056" y="135077"/>
                </a:lnTo>
                <a:lnTo>
                  <a:pt x="140322" y="83807"/>
                </a:lnTo>
                <a:lnTo>
                  <a:pt x="140169" y="78689"/>
                </a:lnTo>
                <a:lnTo>
                  <a:pt x="140081" y="74930"/>
                </a:lnTo>
                <a:lnTo>
                  <a:pt x="140055" y="74193"/>
                </a:lnTo>
                <a:lnTo>
                  <a:pt x="136994" y="54876"/>
                </a:lnTo>
                <a:lnTo>
                  <a:pt x="134150" y="43865"/>
                </a:lnTo>
                <a:lnTo>
                  <a:pt x="132575" y="32677"/>
                </a:lnTo>
                <a:lnTo>
                  <a:pt x="126898" y="10515"/>
                </a:lnTo>
                <a:lnTo>
                  <a:pt x="126669" y="2476"/>
                </a:lnTo>
                <a:lnTo>
                  <a:pt x="125488" y="2374"/>
                </a:lnTo>
                <a:lnTo>
                  <a:pt x="125387" y="1778"/>
                </a:lnTo>
                <a:lnTo>
                  <a:pt x="120294" y="1181"/>
                </a:lnTo>
                <a:lnTo>
                  <a:pt x="116459" y="558"/>
                </a:lnTo>
                <a:lnTo>
                  <a:pt x="93980" y="15074"/>
                </a:lnTo>
                <a:lnTo>
                  <a:pt x="94297" y="26771"/>
                </a:lnTo>
                <a:lnTo>
                  <a:pt x="94322" y="27495"/>
                </a:lnTo>
                <a:lnTo>
                  <a:pt x="97294" y="43522"/>
                </a:lnTo>
                <a:lnTo>
                  <a:pt x="97409" y="47879"/>
                </a:lnTo>
                <a:lnTo>
                  <a:pt x="97497" y="50838"/>
                </a:lnTo>
                <a:lnTo>
                  <a:pt x="97523" y="51562"/>
                </a:lnTo>
                <a:lnTo>
                  <a:pt x="101955" y="75082"/>
                </a:lnTo>
                <a:lnTo>
                  <a:pt x="102158" y="82169"/>
                </a:lnTo>
                <a:lnTo>
                  <a:pt x="102184" y="82905"/>
                </a:lnTo>
                <a:lnTo>
                  <a:pt x="103619" y="89535"/>
                </a:lnTo>
                <a:lnTo>
                  <a:pt x="103797" y="95669"/>
                </a:lnTo>
                <a:lnTo>
                  <a:pt x="103822" y="96393"/>
                </a:lnTo>
                <a:lnTo>
                  <a:pt x="106718" y="109855"/>
                </a:lnTo>
                <a:lnTo>
                  <a:pt x="106908" y="116560"/>
                </a:lnTo>
                <a:lnTo>
                  <a:pt x="109931" y="130632"/>
                </a:lnTo>
                <a:lnTo>
                  <a:pt x="111429" y="143395"/>
                </a:lnTo>
                <a:lnTo>
                  <a:pt x="111658" y="151434"/>
                </a:lnTo>
                <a:lnTo>
                  <a:pt x="113131" y="158711"/>
                </a:lnTo>
                <a:lnTo>
                  <a:pt x="120738" y="205257"/>
                </a:lnTo>
                <a:lnTo>
                  <a:pt x="120992" y="214122"/>
                </a:lnTo>
                <a:lnTo>
                  <a:pt x="122389" y="222859"/>
                </a:lnTo>
                <a:lnTo>
                  <a:pt x="122542" y="224396"/>
                </a:lnTo>
                <a:lnTo>
                  <a:pt x="124053" y="233756"/>
                </a:lnTo>
                <a:lnTo>
                  <a:pt x="124155" y="237363"/>
                </a:lnTo>
                <a:lnTo>
                  <a:pt x="124294" y="242455"/>
                </a:lnTo>
                <a:lnTo>
                  <a:pt x="127292" y="259410"/>
                </a:lnTo>
                <a:lnTo>
                  <a:pt x="127762" y="276694"/>
                </a:lnTo>
                <a:lnTo>
                  <a:pt x="127800" y="277837"/>
                </a:lnTo>
                <a:lnTo>
                  <a:pt x="129578" y="296748"/>
                </a:lnTo>
                <a:lnTo>
                  <a:pt x="129870" y="307555"/>
                </a:lnTo>
                <a:lnTo>
                  <a:pt x="131343" y="314833"/>
                </a:lnTo>
                <a:lnTo>
                  <a:pt x="132829" y="322834"/>
                </a:lnTo>
                <a:lnTo>
                  <a:pt x="134302" y="330123"/>
                </a:lnTo>
                <a:lnTo>
                  <a:pt x="134429" y="335254"/>
                </a:lnTo>
                <a:lnTo>
                  <a:pt x="132080" y="341884"/>
                </a:lnTo>
                <a:lnTo>
                  <a:pt x="132092" y="342607"/>
                </a:lnTo>
                <a:lnTo>
                  <a:pt x="132219" y="347408"/>
                </a:lnTo>
                <a:lnTo>
                  <a:pt x="132410" y="354317"/>
                </a:lnTo>
                <a:lnTo>
                  <a:pt x="132461" y="355777"/>
                </a:lnTo>
                <a:lnTo>
                  <a:pt x="135166" y="362280"/>
                </a:lnTo>
                <a:lnTo>
                  <a:pt x="135547" y="376186"/>
                </a:lnTo>
                <a:lnTo>
                  <a:pt x="134505" y="384263"/>
                </a:lnTo>
                <a:lnTo>
                  <a:pt x="135978" y="392226"/>
                </a:lnTo>
                <a:lnTo>
                  <a:pt x="136220" y="401053"/>
                </a:lnTo>
                <a:lnTo>
                  <a:pt x="137896" y="415645"/>
                </a:lnTo>
                <a:lnTo>
                  <a:pt x="139230" y="422897"/>
                </a:lnTo>
                <a:lnTo>
                  <a:pt x="138264" y="429539"/>
                </a:lnTo>
                <a:lnTo>
                  <a:pt x="139750" y="437515"/>
                </a:lnTo>
                <a:lnTo>
                  <a:pt x="139915" y="443395"/>
                </a:lnTo>
                <a:lnTo>
                  <a:pt x="141351" y="449211"/>
                </a:lnTo>
                <a:lnTo>
                  <a:pt x="141655" y="460921"/>
                </a:lnTo>
                <a:lnTo>
                  <a:pt x="140576" y="467525"/>
                </a:lnTo>
                <a:lnTo>
                  <a:pt x="140589" y="468236"/>
                </a:lnTo>
                <a:lnTo>
                  <a:pt x="141173" y="490054"/>
                </a:lnTo>
                <a:lnTo>
                  <a:pt x="141643" y="507022"/>
                </a:lnTo>
                <a:lnTo>
                  <a:pt x="140677" y="518020"/>
                </a:lnTo>
                <a:lnTo>
                  <a:pt x="140690" y="518706"/>
                </a:lnTo>
                <a:lnTo>
                  <a:pt x="141173" y="536308"/>
                </a:lnTo>
                <a:lnTo>
                  <a:pt x="140055" y="542188"/>
                </a:lnTo>
                <a:lnTo>
                  <a:pt x="142176" y="620433"/>
                </a:lnTo>
                <a:lnTo>
                  <a:pt x="141033" y="624852"/>
                </a:lnTo>
                <a:lnTo>
                  <a:pt x="141109" y="627773"/>
                </a:lnTo>
                <a:lnTo>
                  <a:pt x="139966" y="632206"/>
                </a:lnTo>
                <a:lnTo>
                  <a:pt x="139979" y="632917"/>
                </a:lnTo>
                <a:lnTo>
                  <a:pt x="140131" y="638835"/>
                </a:lnTo>
                <a:lnTo>
                  <a:pt x="139065" y="646125"/>
                </a:lnTo>
                <a:lnTo>
                  <a:pt x="139242" y="652716"/>
                </a:lnTo>
                <a:lnTo>
                  <a:pt x="138201" y="660793"/>
                </a:lnTo>
                <a:lnTo>
                  <a:pt x="138252" y="661149"/>
                </a:lnTo>
                <a:lnTo>
                  <a:pt x="138214" y="661517"/>
                </a:lnTo>
                <a:lnTo>
                  <a:pt x="139649" y="669874"/>
                </a:lnTo>
                <a:lnTo>
                  <a:pt x="138658" y="677608"/>
                </a:lnTo>
                <a:lnTo>
                  <a:pt x="137668" y="688060"/>
                </a:lnTo>
                <a:lnTo>
                  <a:pt x="137680" y="688746"/>
                </a:lnTo>
                <a:lnTo>
                  <a:pt x="137833" y="694575"/>
                </a:lnTo>
                <a:lnTo>
                  <a:pt x="137947" y="698487"/>
                </a:lnTo>
                <a:lnTo>
                  <a:pt x="135978" y="719391"/>
                </a:lnTo>
                <a:lnTo>
                  <a:pt x="135991" y="720077"/>
                </a:lnTo>
                <a:lnTo>
                  <a:pt x="134924" y="727290"/>
                </a:lnTo>
                <a:lnTo>
                  <a:pt x="135089" y="733666"/>
                </a:lnTo>
                <a:lnTo>
                  <a:pt x="135102" y="734453"/>
                </a:lnTo>
                <a:lnTo>
                  <a:pt x="134035" y="741591"/>
                </a:lnTo>
                <a:lnTo>
                  <a:pt x="134200" y="748182"/>
                </a:lnTo>
                <a:lnTo>
                  <a:pt x="131000" y="770026"/>
                </a:lnTo>
                <a:lnTo>
                  <a:pt x="130911" y="771550"/>
                </a:lnTo>
                <a:lnTo>
                  <a:pt x="129984" y="779564"/>
                </a:lnTo>
                <a:lnTo>
                  <a:pt x="130149" y="786168"/>
                </a:lnTo>
                <a:lnTo>
                  <a:pt x="129133" y="794956"/>
                </a:lnTo>
                <a:lnTo>
                  <a:pt x="128168" y="806399"/>
                </a:lnTo>
                <a:lnTo>
                  <a:pt x="127736" y="809396"/>
                </a:lnTo>
                <a:lnTo>
                  <a:pt x="125958" y="818464"/>
                </a:lnTo>
                <a:lnTo>
                  <a:pt x="125171" y="827671"/>
                </a:lnTo>
                <a:lnTo>
                  <a:pt x="124980" y="829030"/>
                </a:lnTo>
                <a:lnTo>
                  <a:pt x="122745" y="840511"/>
                </a:lnTo>
                <a:lnTo>
                  <a:pt x="122758" y="841260"/>
                </a:lnTo>
                <a:lnTo>
                  <a:pt x="122186" y="843470"/>
                </a:lnTo>
                <a:lnTo>
                  <a:pt x="121602" y="844931"/>
                </a:lnTo>
                <a:lnTo>
                  <a:pt x="117792" y="845032"/>
                </a:lnTo>
                <a:lnTo>
                  <a:pt x="114719" y="844537"/>
                </a:lnTo>
                <a:lnTo>
                  <a:pt x="113944" y="843673"/>
                </a:lnTo>
                <a:lnTo>
                  <a:pt x="113919" y="842937"/>
                </a:lnTo>
                <a:lnTo>
                  <a:pt x="108686" y="837361"/>
                </a:lnTo>
                <a:lnTo>
                  <a:pt x="100749" y="825601"/>
                </a:lnTo>
                <a:lnTo>
                  <a:pt x="96786" y="819988"/>
                </a:lnTo>
                <a:lnTo>
                  <a:pt x="92811" y="813943"/>
                </a:lnTo>
                <a:lnTo>
                  <a:pt x="83578" y="801611"/>
                </a:lnTo>
                <a:lnTo>
                  <a:pt x="78333" y="795604"/>
                </a:lnTo>
                <a:lnTo>
                  <a:pt x="73050" y="788428"/>
                </a:lnTo>
                <a:lnTo>
                  <a:pt x="70396" y="784110"/>
                </a:lnTo>
                <a:lnTo>
                  <a:pt x="69443" y="782701"/>
                </a:lnTo>
                <a:lnTo>
                  <a:pt x="67716" y="778878"/>
                </a:lnTo>
                <a:lnTo>
                  <a:pt x="64693" y="774382"/>
                </a:lnTo>
                <a:lnTo>
                  <a:pt x="63728" y="772223"/>
                </a:lnTo>
                <a:lnTo>
                  <a:pt x="55778" y="760361"/>
                </a:lnTo>
                <a:lnTo>
                  <a:pt x="49161" y="750747"/>
                </a:lnTo>
                <a:lnTo>
                  <a:pt x="41427" y="746658"/>
                </a:lnTo>
                <a:lnTo>
                  <a:pt x="31254" y="746201"/>
                </a:lnTo>
                <a:lnTo>
                  <a:pt x="19850" y="747433"/>
                </a:lnTo>
                <a:lnTo>
                  <a:pt x="17310" y="747496"/>
                </a:lnTo>
                <a:lnTo>
                  <a:pt x="13487" y="746874"/>
                </a:lnTo>
                <a:lnTo>
                  <a:pt x="10985" y="748398"/>
                </a:lnTo>
                <a:lnTo>
                  <a:pt x="5969" y="750735"/>
                </a:lnTo>
                <a:lnTo>
                  <a:pt x="5003" y="752106"/>
                </a:lnTo>
                <a:lnTo>
                  <a:pt x="4737" y="752233"/>
                </a:lnTo>
                <a:lnTo>
                  <a:pt x="4140" y="753338"/>
                </a:lnTo>
                <a:lnTo>
                  <a:pt x="2298" y="755954"/>
                </a:lnTo>
                <a:lnTo>
                  <a:pt x="0" y="764806"/>
                </a:lnTo>
                <a:lnTo>
                  <a:pt x="101" y="768464"/>
                </a:lnTo>
                <a:lnTo>
                  <a:pt x="241" y="768781"/>
                </a:lnTo>
                <a:lnTo>
                  <a:pt x="114" y="769188"/>
                </a:lnTo>
                <a:lnTo>
                  <a:pt x="1549" y="775004"/>
                </a:lnTo>
                <a:lnTo>
                  <a:pt x="10655" y="782802"/>
                </a:lnTo>
                <a:lnTo>
                  <a:pt x="14592" y="787819"/>
                </a:lnTo>
                <a:lnTo>
                  <a:pt x="39192" y="804722"/>
                </a:lnTo>
                <a:lnTo>
                  <a:pt x="44437" y="810437"/>
                </a:lnTo>
                <a:lnTo>
                  <a:pt x="47167" y="817676"/>
                </a:lnTo>
                <a:lnTo>
                  <a:pt x="52425" y="824115"/>
                </a:lnTo>
                <a:lnTo>
                  <a:pt x="57696" y="830999"/>
                </a:lnTo>
                <a:lnTo>
                  <a:pt x="66954" y="844511"/>
                </a:lnTo>
                <a:lnTo>
                  <a:pt x="72224" y="851395"/>
                </a:lnTo>
                <a:lnTo>
                  <a:pt x="76288" y="856386"/>
                </a:lnTo>
                <a:lnTo>
                  <a:pt x="81445" y="863574"/>
                </a:lnTo>
                <a:lnTo>
                  <a:pt x="86702" y="870026"/>
                </a:lnTo>
                <a:lnTo>
                  <a:pt x="94615" y="880516"/>
                </a:lnTo>
                <a:lnTo>
                  <a:pt x="99834" y="885825"/>
                </a:lnTo>
                <a:lnTo>
                  <a:pt x="103809" y="891514"/>
                </a:lnTo>
                <a:lnTo>
                  <a:pt x="104317" y="892225"/>
                </a:lnTo>
                <a:lnTo>
                  <a:pt x="105156" y="894410"/>
                </a:lnTo>
                <a:lnTo>
                  <a:pt x="106578" y="900226"/>
                </a:lnTo>
                <a:lnTo>
                  <a:pt x="106603" y="900950"/>
                </a:lnTo>
                <a:lnTo>
                  <a:pt x="107988" y="905306"/>
                </a:lnTo>
                <a:lnTo>
                  <a:pt x="109296" y="906729"/>
                </a:lnTo>
                <a:lnTo>
                  <a:pt x="110629" y="908888"/>
                </a:lnTo>
                <a:lnTo>
                  <a:pt x="111975" y="911783"/>
                </a:lnTo>
                <a:lnTo>
                  <a:pt x="113258" y="912482"/>
                </a:lnTo>
                <a:lnTo>
                  <a:pt x="113284" y="913206"/>
                </a:lnTo>
                <a:lnTo>
                  <a:pt x="113309" y="913942"/>
                </a:lnTo>
                <a:lnTo>
                  <a:pt x="118579" y="921118"/>
                </a:lnTo>
                <a:lnTo>
                  <a:pt x="123786" y="925372"/>
                </a:lnTo>
                <a:lnTo>
                  <a:pt x="128600" y="922413"/>
                </a:lnTo>
                <a:lnTo>
                  <a:pt x="127647" y="927455"/>
                </a:lnTo>
                <a:lnTo>
                  <a:pt x="127787" y="927544"/>
                </a:lnTo>
                <a:lnTo>
                  <a:pt x="127673" y="928192"/>
                </a:lnTo>
                <a:lnTo>
                  <a:pt x="128955" y="928890"/>
                </a:lnTo>
                <a:lnTo>
                  <a:pt x="132765" y="928776"/>
                </a:lnTo>
                <a:lnTo>
                  <a:pt x="137807" y="927176"/>
                </a:lnTo>
                <a:lnTo>
                  <a:pt x="140385" y="928573"/>
                </a:lnTo>
                <a:lnTo>
                  <a:pt x="146850" y="932789"/>
                </a:lnTo>
                <a:lnTo>
                  <a:pt x="153174" y="931887"/>
                </a:lnTo>
                <a:lnTo>
                  <a:pt x="154432" y="931125"/>
                </a:lnTo>
                <a:lnTo>
                  <a:pt x="164426" y="924991"/>
                </a:lnTo>
                <a:lnTo>
                  <a:pt x="166827" y="919810"/>
                </a:lnTo>
                <a:lnTo>
                  <a:pt x="170497" y="914768"/>
                </a:lnTo>
                <a:lnTo>
                  <a:pt x="171729" y="913091"/>
                </a:lnTo>
                <a:lnTo>
                  <a:pt x="171500" y="912634"/>
                </a:lnTo>
                <a:lnTo>
                  <a:pt x="171704" y="912355"/>
                </a:lnTo>
                <a:lnTo>
                  <a:pt x="170510" y="909828"/>
                </a:lnTo>
                <a:lnTo>
                  <a:pt x="171564" y="907237"/>
                </a:lnTo>
                <a:lnTo>
                  <a:pt x="171538" y="906538"/>
                </a:lnTo>
                <a:lnTo>
                  <a:pt x="171526" y="905776"/>
                </a:lnTo>
                <a:lnTo>
                  <a:pt x="174028" y="904240"/>
                </a:lnTo>
                <a:lnTo>
                  <a:pt x="173977" y="902792"/>
                </a:lnTo>
                <a:lnTo>
                  <a:pt x="173964" y="902055"/>
                </a:lnTo>
                <a:lnTo>
                  <a:pt x="176314" y="894867"/>
                </a:lnTo>
                <a:lnTo>
                  <a:pt x="177393" y="887780"/>
                </a:lnTo>
                <a:lnTo>
                  <a:pt x="179743" y="880795"/>
                </a:lnTo>
                <a:lnTo>
                  <a:pt x="182105" y="874026"/>
                </a:lnTo>
                <a:lnTo>
                  <a:pt x="184454" y="867054"/>
                </a:lnTo>
                <a:lnTo>
                  <a:pt x="188074" y="860323"/>
                </a:lnTo>
                <a:lnTo>
                  <a:pt x="188836" y="858139"/>
                </a:lnTo>
                <a:lnTo>
                  <a:pt x="191693" y="852855"/>
                </a:lnTo>
                <a:lnTo>
                  <a:pt x="193306" y="848067"/>
                </a:lnTo>
                <a:lnTo>
                  <a:pt x="194056" y="846620"/>
                </a:lnTo>
                <a:lnTo>
                  <a:pt x="203542" y="821474"/>
                </a:lnTo>
                <a:lnTo>
                  <a:pt x="204647" y="815594"/>
                </a:lnTo>
                <a:lnTo>
                  <a:pt x="205740" y="808977"/>
                </a:lnTo>
                <a:lnTo>
                  <a:pt x="210451" y="795426"/>
                </a:lnTo>
                <a:lnTo>
                  <a:pt x="212686" y="789774"/>
                </a:lnTo>
                <a:lnTo>
                  <a:pt x="214033" y="786892"/>
                </a:lnTo>
                <a:lnTo>
                  <a:pt x="214769" y="784491"/>
                </a:lnTo>
                <a:lnTo>
                  <a:pt x="216395" y="780402"/>
                </a:lnTo>
                <a:lnTo>
                  <a:pt x="220002" y="772731"/>
                </a:lnTo>
                <a:lnTo>
                  <a:pt x="222377" y="766622"/>
                </a:lnTo>
                <a:lnTo>
                  <a:pt x="223481" y="760476"/>
                </a:lnTo>
                <a:lnTo>
                  <a:pt x="225856" y="754151"/>
                </a:lnTo>
                <a:lnTo>
                  <a:pt x="228219" y="747623"/>
                </a:lnTo>
                <a:lnTo>
                  <a:pt x="229362" y="743204"/>
                </a:lnTo>
                <a:lnTo>
                  <a:pt x="230517" y="738784"/>
                </a:lnTo>
                <a:lnTo>
                  <a:pt x="234022" y="727710"/>
                </a:lnTo>
                <a:lnTo>
                  <a:pt x="237655" y="721029"/>
                </a:lnTo>
                <a:lnTo>
                  <a:pt x="240017" y="714375"/>
                </a:lnTo>
                <a:lnTo>
                  <a:pt x="243687" y="709155"/>
                </a:lnTo>
                <a:lnTo>
                  <a:pt x="248450" y="697318"/>
                </a:lnTo>
                <a:lnTo>
                  <a:pt x="250863" y="692861"/>
                </a:lnTo>
                <a:lnTo>
                  <a:pt x="253263" y="687666"/>
                </a:lnTo>
                <a:close/>
              </a:path>
            </a:pathLst>
          </a:custGeom>
          <a:solidFill>
            <a:srgbClr val="0021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0E3256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149320" y="2502815"/>
            <a:ext cx="5900419" cy="6208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0E3256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2" y="7150646"/>
            <a:ext cx="18288000" cy="3136900"/>
          </a:xfrm>
          <a:custGeom>
            <a:avLst/>
            <a:gdLst/>
            <a:ahLst/>
            <a:cxnLst/>
            <a:rect l="l" t="t" r="r" b="b"/>
            <a:pathLst>
              <a:path w="18288000" h="3136900">
                <a:moveTo>
                  <a:pt x="18287753" y="3136353"/>
                </a:moveTo>
                <a:lnTo>
                  <a:pt x="0" y="3136353"/>
                </a:lnTo>
                <a:lnTo>
                  <a:pt x="0" y="367721"/>
                </a:lnTo>
                <a:lnTo>
                  <a:pt x="2874" y="321686"/>
                </a:lnTo>
                <a:lnTo>
                  <a:pt x="11264" y="277332"/>
                </a:lnTo>
                <a:lnTo>
                  <a:pt x="24822" y="235007"/>
                </a:lnTo>
                <a:lnTo>
                  <a:pt x="43199" y="195059"/>
                </a:lnTo>
                <a:lnTo>
                  <a:pt x="66046" y="157837"/>
                </a:lnTo>
                <a:lnTo>
                  <a:pt x="93015" y="123689"/>
                </a:lnTo>
                <a:lnTo>
                  <a:pt x="123757" y="92964"/>
                </a:lnTo>
                <a:lnTo>
                  <a:pt x="157924" y="66010"/>
                </a:lnTo>
                <a:lnTo>
                  <a:pt x="195167" y="43175"/>
                </a:lnTo>
                <a:lnTo>
                  <a:pt x="235136" y="24808"/>
                </a:lnTo>
                <a:lnTo>
                  <a:pt x="277485" y="11258"/>
                </a:lnTo>
                <a:lnTo>
                  <a:pt x="321864" y="2872"/>
                </a:lnTo>
                <a:lnTo>
                  <a:pt x="367921" y="0"/>
                </a:lnTo>
                <a:lnTo>
                  <a:pt x="17919831" y="0"/>
                </a:lnTo>
                <a:lnTo>
                  <a:pt x="17965889" y="2872"/>
                </a:lnTo>
                <a:lnTo>
                  <a:pt x="18010267" y="11258"/>
                </a:lnTo>
                <a:lnTo>
                  <a:pt x="18052616" y="24808"/>
                </a:lnTo>
                <a:lnTo>
                  <a:pt x="18092586" y="43175"/>
                </a:lnTo>
                <a:lnTo>
                  <a:pt x="18129828" y="66010"/>
                </a:lnTo>
                <a:lnTo>
                  <a:pt x="18163995" y="92964"/>
                </a:lnTo>
                <a:lnTo>
                  <a:pt x="18194737" y="123689"/>
                </a:lnTo>
                <a:lnTo>
                  <a:pt x="18221706" y="157837"/>
                </a:lnTo>
                <a:lnTo>
                  <a:pt x="18244553" y="195059"/>
                </a:lnTo>
                <a:lnTo>
                  <a:pt x="18262930" y="235007"/>
                </a:lnTo>
                <a:lnTo>
                  <a:pt x="18276488" y="277332"/>
                </a:lnTo>
                <a:lnTo>
                  <a:pt x="18284879" y="321686"/>
                </a:lnTo>
                <a:lnTo>
                  <a:pt x="18287753" y="367721"/>
                </a:lnTo>
                <a:lnTo>
                  <a:pt x="18287753" y="3136353"/>
                </a:lnTo>
                <a:close/>
              </a:path>
            </a:pathLst>
          </a:custGeom>
          <a:solidFill>
            <a:srgbClr val="0021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000" b="1" i="0">
                <a:solidFill>
                  <a:srgbClr val="0E3256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78" y="0"/>
            <a:ext cx="18288000" cy="7151370"/>
          </a:xfrm>
          <a:custGeom>
            <a:avLst/>
            <a:gdLst/>
            <a:ahLst/>
            <a:cxnLst/>
            <a:rect l="l" t="t" r="r" b="b"/>
            <a:pathLst>
              <a:path w="18288000" h="7151370">
                <a:moveTo>
                  <a:pt x="17919724" y="7151107"/>
                </a:moveTo>
                <a:lnTo>
                  <a:pt x="367917" y="7151107"/>
                </a:lnTo>
                <a:lnTo>
                  <a:pt x="321862" y="7148232"/>
                </a:lnTo>
                <a:lnTo>
                  <a:pt x="277483" y="7139837"/>
                </a:lnTo>
                <a:lnTo>
                  <a:pt x="235135" y="7126273"/>
                </a:lnTo>
                <a:lnTo>
                  <a:pt x="195165" y="7107887"/>
                </a:lnTo>
                <a:lnTo>
                  <a:pt x="157923" y="7085029"/>
                </a:lnTo>
                <a:lnTo>
                  <a:pt x="123757" y="7058048"/>
                </a:lnTo>
                <a:lnTo>
                  <a:pt x="93015" y="7027291"/>
                </a:lnTo>
                <a:lnTo>
                  <a:pt x="66046" y="6993108"/>
                </a:lnTo>
                <a:lnTo>
                  <a:pt x="43199" y="6955848"/>
                </a:lnTo>
                <a:lnTo>
                  <a:pt x="24822" y="6915860"/>
                </a:lnTo>
                <a:lnTo>
                  <a:pt x="11264" y="6873491"/>
                </a:lnTo>
                <a:lnTo>
                  <a:pt x="2874" y="6829092"/>
                </a:lnTo>
                <a:lnTo>
                  <a:pt x="0" y="6783010"/>
                </a:lnTo>
                <a:lnTo>
                  <a:pt x="0" y="32555"/>
                </a:lnTo>
                <a:lnTo>
                  <a:pt x="2030" y="0"/>
                </a:lnTo>
                <a:lnTo>
                  <a:pt x="18285611" y="0"/>
                </a:lnTo>
                <a:lnTo>
                  <a:pt x="18287641" y="32555"/>
                </a:lnTo>
                <a:lnTo>
                  <a:pt x="18287641" y="6783010"/>
                </a:lnTo>
                <a:lnTo>
                  <a:pt x="18284767" y="6829092"/>
                </a:lnTo>
                <a:lnTo>
                  <a:pt x="18276377" y="6873491"/>
                </a:lnTo>
                <a:lnTo>
                  <a:pt x="18262819" y="6915860"/>
                </a:lnTo>
                <a:lnTo>
                  <a:pt x="18244442" y="6955848"/>
                </a:lnTo>
                <a:lnTo>
                  <a:pt x="18221595" y="6993108"/>
                </a:lnTo>
                <a:lnTo>
                  <a:pt x="18194626" y="7027291"/>
                </a:lnTo>
                <a:lnTo>
                  <a:pt x="18163884" y="7058048"/>
                </a:lnTo>
                <a:lnTo>
                  <a:pt x="18129718" y="7085029"/>
                </a:lnTo>
                <a:lnTo>
                  <a:pt x="18092476" y="7107887"/>
                </a:lnTo>
                <a:lnTo>
                  <a:pt x="18052506" y="7126273"/>
                </a:lnTo>
                <a:lnTo>
                  <a:pt x="18010158" y="7139837"/>
                </a:lnTo>
                <a:lnTo>
                  <a:pt x="17965779" y="7148232"/>
                </a:lnTo>
                <a:lnTo>
                  <a:pt x="17919724" y="7151107"/>
                </a:lnTo>
                <a:close/>
              </a:path>
            </a:pathLst>
          </a:custGeom>
          <a:solidFill>
            <a:srgbClr val="00215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8699" y="1028699"/>
            <a:ext cx="4486274" cy="160972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24030" y="1028699"/>
            <a:ext cx="4791074" cy="160972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689214" y="1028699"/>
            <a:ext cx="3571874" cy="16097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11958182" y="0"/>
            <a:ext cx="4286250" cy="10287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sz="2700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7326407" y="5762"/>
            <a:ext cx="209900" cy="10287000"/>
          </a:xfrm>
          <a:prstGeom prst="rect">
            <a:avLst/>
          </a:prstGeom>
          <a:solidFill>
            <a:srgbClr val="78A6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2700" noProof="0" dirty="0">
              <a:solidFill>
                <a:srgbClr val="39A2CF"/>
              </a:solidFill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14/10/2025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</p:spPr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944100" y="1138428"/>
            <a:ext cx="6789420" cy="4841271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9000" b="1" spc="-75" baseline="0">
                <a:solidFill>
                  <a:srgbClr val="7A78B2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948257" y="6762750"/>
            <a:ext cx="6789420" cy="1919478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3600" cap="all" spc="3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685800" indent="0" algn="ctr">
              <a:buNone/>
              <a:defRPr sz="3600"/>
            </a:lvl2pPr>
            <a:lvl3pPr marL="1371600" indent="0" algn="ctr">
              <a:buNone/>
              <a:defRPr sz="36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7211161" y="-2018"/>
            <a:ext cx="209900" cy="10287000"/>
          </a:xfrm>
          <a:prstGeom prst="rect">
            <a:avLst/>
          </a:prstGeom>
          <a:solidFill>
            <a:srgbClr val="2340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2700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18BBB6B-2702-E908-77D9-9894165252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4"/>
          <a:stretch/>
        </p:blipFill>
        <p:spPr>
          <a:xfrm>
            <a:off x="-225730" y="-14487"/>
            <a:ext cx="748204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0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36842" y="977964"/>
            <a:ext cx="7014314" cy="1156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000" b="1" i="0">
                <a:solidFill>
                  <a:srgbClr val="0E3256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25055" y="2952742"/>
            <a:ext cx="7716520" cy="490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0" i="0">
                <a:solidFill>
                  <a:srgbClr val="00215C"/>
                </a:solidFill>
                <a:latin typeface="Roboto"/>
                <a:cs typeface="Robo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3350" y="1274349"/>
            <a:ext cx="10405110" cy="4841271"/>
          </a:xfrm>
        </p:spPr>
        <p:txBody>
          <a:bodyPr>
            <a:normAutofit/>
          </a:bodyPr>
          <a:lstStyle/>
          <a:p>
            <a:pPr algn="ctr"/>
            <a:r>
              <a:rPr lang="it-IT" sz="8800" dirty="0">
                <a:solidFill>
                  <a:srgbClr val="003773"/>
                </a:solidFill>
              </a:rPr>
              <a:t>APPENDICITE ACUTA IN ERNIA DI AMYAND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98706" y="7658100"/>
            <a:ext cx="8514398" cy="1919478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rgbClr val="78A6AC"/>
                </a:solidFill>
              </a:rPr>
              <a:t>Dr. Matteo Capuzzo</a:t>
            </a:r>
          </a:p>
          <a:p>
            <a:pPr algn="ctr"/>
            <a:r>
              <a:rPr lang="it-IT" sz="2800" b="1" dirty="0">
                <a:solidFill>
                  <a:srgbClr val="78A6AC"/>
                </a:solidFill>
              </a:rPr>
              <a:t>U.O.C. Chirurgia Generale e d’Urgenza</a:t>
            </a:r>
          </a:p>
          <a:p>
            <a:pPr algn="ctr"/>
            <a:r>
              <a:rPr lang="it-IT" sz="2800" b="1" dirty="0">
                <a:solidFill>
                  <a:srgbClr val="78A6AC"/>
                </a:solidFill>
              </a:rPr>
              <a:t>Ospedale Maggiore di Lodi</a:t>
            </a:r>
          </a:p>
        </p:txBody>
      </p:sp>
      <p:sp>
        <p:nvSpPr>
          <p:cNvPr id="2" name="Titolo 2">
            <a:extLst>
              <a:ext uri="{FF2B5EF4-FFF2-40B4-BE49-F238E27FC236}">
                <a16:creationId xmlns:a16="http://schemas.microsoft.com/office/drawing/2014/main" id="{193CFB4B-7776-1710-AC1F-E543F1EFD06D}"/>
              </a:ext>
            </a:extLst>
          </p:cNvPr>
          <p:cNvSpPr txBox="1">
            <a:spLocks/>
          </p:cNvSpPr>
          <p:nvPr/>
        </p:nvSpPr>
        <p:spPr>
          <a:xfrm>
            <a:off x="7812405" y="1866900"/>
            <a:ext cx="10287000" cy="4841271"/>
          </a:xfrm>
          <a:prstGeom prst="rect">
            <a:avLst/>
          </a:prstGeom>
        </p:spPr>
        <p:txBody>
          <a:bodyPr wrap="square" lIns="0" tIns="0" rIns="0" bIns="0" rtlCol="0" anchor="b">
            <a:normAutofit/>
          </a:bodyPr>
          <a:lstStyle>
            <a:lvl1pPr algn="l">
              <a:lnSpc>
                <a:spcPct val="90000"/>
              </a:lnSpc>
              <a:defRPr sz="9000" b="1" i="0" spc="-75" baseline="0">
                <a:solidFill>
                  <a:srgbClr val="7A78B2"/>
                </a:solidFill>
                <a:latin typeface="+mn-lt"/>
                <a:ea typeface="+mj-ea"/>
                <a:cs typeface="Roboto"/>
              </a:defRPr>
            </a:lvl1pPr>
          </a:lstStyle>
          <a:p>
            <a:pPr algn="ctr"/>
            <a:r>
              <a:rPr lang="it-IT" sz="4300" kern="0" dirty="0">
                <a:solidFill>
                  <a:srgbClr val="003773"/>
                </a:solidFill>
              </a:rPr>
              <a:t>L’appendice ectopica sfida il chirurgo d’urgenza</a:t>
            </a:r>
          </a:p>
        </p:txBody>
      </p:sp>
      <p:pic>
        <p:nvPicPr>
          <p:cNvPr id="1028" name="Picture 4" descr="Università degli Studi di Milano • Valore Italia">
            <a:extLst>
              <a:ext uri="{FF2B5EF4-FFF2-40B4-BE49-F238E27FC236}">
                <a16:creationId xmlns:a16="http://schemas.microsoft.com/office/drawing/2014/main" id="{ADB9E863-5B00-0A47-B00D-A40F94B8A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05" y="420385"/>
            <a:ext cx="4269818" cy="170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97B65CC-4214-6B0F-FF12-405ECD24A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3800" y="420386"/>
            <a:ext cx="2935605" cy="2079062"/>
          </a:xfrm>
          <a:prstGeom prst="rect">
            <a:avLst/>
          </a:prstGeom>
        </p:spPr>
      </p:pic>
      <p:sp>
        <p:nvSpPr>
          <p:cNvPr id="7" name="Sottotitolo 3">
            <a:extLst>
              <a:ext uri="{FF2B5EF4-FFF2-40B4-BE49-F238E27FC236}">
                <a16:creationId xmlns:a16="http://schemas.microsoft.com/office/drawing/2014/main" id="{78E88B43-9EB3-6C2E-AA30-05643CFF4161}"/>
              </a:ext>
            </a:extLst>
          </p:cNvPr>
          <p:cNvSpPr txBox="1">
            <a:spLocks/>
          </p:cNvSpPr>
          <p:nvPr/>
        </p:nvSpPr>
        <p:spPr>
          <a:xfrm>
            <a:off x="8698706" y="9577578"/>
            <a:ext cx="8514398" cy="1919478"/>
          </a:xfrm>
          <a:prstGeom prst="rect">
            <a:avLst/>
          </a:prstGeom>
        </p:spPr>
        <p:txBody>
          <a:bodyPr wrap="square" lIns="91440" tIns="0" rIns="91440" bIns="0" rtlCol="0">
            <a:normAutofit/>
          </a:bodyPr>
          <a:lstStyle>
            <a:lvl1pPr marL="0" indent="0" algn="l">
              <a:buNone/>
              <a:defRPr sz="3600" b="0" i="0" cap="all" spc="3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Roboto"/>
              </a:defRPr>
            </a:lvl1pPr>
            <a:lvl2pPr marL="685800" indent="0" algn="ctr">
              <a:buNone/>
              <a:defRPr sz="3600">
                <a:latin typeface="+mn-lt"/>
                <a:ea typeface="+mn-ea"/>
                <a:cs typeface="+mn-cs"/>
              </a:defRPr>
            </a:lvl2pPr>
            <a:lvl3pPr marL="1371600" indent="0" algn="ctr">
              <a:buNone/>
              <a:defRPr sz="3600">
                <a:latin typeface="+mn-lt"/>
                <a:ea typeface="+mn-ea"/>
                <a:cs typeface="+mn-cs"/>
              </a:defRPr>
            </a:lvl3pPr>
            <a:lvl4pPr marL="2057400" indent="0" algn="ctr">
              <a:buNone/>
              <a:defRPr sz="3000">
                <a:latin typeface="+mn-lt"/>
                <a:ea typeface="+mn-ea"/>
                <a:cs typeface="+mn-cs"/>
              </a:defRPr>
            </a:lvl4pPr>
            <a:lvl5pPr marL="2743200" indent="0" algn="ctr">
              <a:buNone/>
              <a:defRPr sz="3000">
                <a:latin typeface="+mn-lt"/>
                <a:ea typeface="+mn-ea"/>
                <a:cs typeface="+mn-cs"/>
              </a:defRPr>
            </a:lvl5pPr>
            <a:lvl6pPr marL="3429000" indent="0" algn="ctr">
              <a:buNone/>
              <a:defRPr sz="3000">
                <a:latin typeface="+mn-lt"/>
                <a:ea typeface="+mn-ea"/>
                <a:cs typeface="+mn-cs"/>
              </a:defRPr>
            </a:lvl6pPr>
            <a:lvl7pPr marL="4114800" indent="0" algn="ctr">
              <a:buNone/>
              <a:defRPr sz="3000">
                <a:latin typeface="+mn-lt"/>
                <a:ea typeface="+mn-ea"/>
                <a:cs typeface="+mn-cs"/>
              </a:defRPr>
            </a:lvl7pPr>
            <a:lvl8pPr marL="4800600" indent="0" algn="ctr">
              <a:buNone/>
              <a:defRPr sz="3000">
                <a:latin typeface="+mn-lt"/>
                <a:ea typeface="+mn-ea"/>
                <a:cs typeface="+mn-cs"/>
              </a:defRPr>
            </a:lvl8pPr>
            <a:lvl9pPr marL="5486400" indent="0" algn="ctr">
              <a:buNone/>
              <a:defRPr sz="30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b="1" i="1" kern="0" dirty="0">
                <a:solidFill>
                  <a:srgbClr val="78A6AC"/>
                </a:solidFill>
              </a:rPr>
              <a:t>17 ottobre 2025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6793865" cy="10287000"/>
          </a:xfrm>
          <a:custGeom>
            <a:avLst/>
            <a:gdLst/>
            <a:ahLst/>
            <a:cxnLst/>
            <a:rect l="l" t="t" r="r" b="b"/>
            <a:pathLst>
              <a:path w="6793865" h="10287000">
                <a:moveTo>
                  <a:pt x="6425922" y="10286979"/>
                </a:moveTo>
                <a:lnTo>
                  <a:pt x="0" y="10286979"/>
                </a:lnTo>
                <a:lnTo>
                  <a:pt x="0" y="0"/>
                </a:lnTo>
                <a:lnTo>
                  <a:pt x="6425922" y="0"/>
                </a:lnTo>
                <a:lnTo>
                  <a:pt x="6471969" y="2874"/>
                </a:lnTo>
                <a:lnTo>
                  <a:pt x="6516334" y="11264"/>
                </a:lnTo>
                <a:lnTo>
                  <a:pt x="6558669" y="24822"/>
                </a:lnTo>
                <a:lnTo>
                  <a:pt x="6598627" y="43200"/>
                </a:lnTo>
                <a:lnTo>
                  <a:pt x="6635858" y="66047"/>
                </a:lnTo>
                <a:lnTo>
                  <a:pt x="6670014" y="93016"/>
                </a:lnTo>
                <a:lnTo>
                  <a:pt x="6700747" y="123759"/>
                </a:lnTo>
                <a:lnTo>
                  <a:pt x="6727707" y="157926"/>
                </a:lnTo>
                <a:lnTo>
                  <a:pt x="6750548" y="195169"/>
                </a:lnTo>
                <a:lnTo>
                  <a:pt x="6768919" y="235139"/>
                </a:lnTo>
                <a:lnTo>
                  <a:pt x="6782473" y="277488"/>
                </a:lnTo>
                <a:lnTo>
                  <a:pt x="6790860" y="321867"/>
                </a:lnTo>
                <a:lnTo>
                  <a:pt x="6793734" y="367928"/>
                </a:lnTo>
                <a:lnTo>
                  <a:pt x="6793734" y="9919051"/>
                </a:lnTo>
                <a:lnTo>
                  <a:pt x="6790860" y="9965111"/>
                </a:lnTo>
                <a:lnTo>
                  <a:pt x="6782473" y="10009490"/>
                </a:lnTo>
                <a:lnTo>
                  <a:pt x="6768919" y="10051839"/>
                </a:lnTo>
                <a:lnTo>
                  <a:pt x="6750548" y="10091810"/>
                </a:lnTo>
                <a:lnTo>
                  <a:pt x="6727707" y="10129053"/>
                </a:lnTo>
                <a:lnTo>
                  <a:pt x="6700747" y="10163220"/>
                </a:lnTo>
                <a:lnTo>
                  <a:pt x="6670014" y="10193962"/>
                </a:lnTo>
                <a:lnTo>
                  <a:pt x="6635858" y="10220931"/>
                </a:lnTo>
                <a:lnTo>
                  <a:pt x="6598627" y="10243779"/>
                </a:lnTo>
                <a:lnTo>
                  <a:pt x="6558669" y="10262156"/>
                </a:lnTo>
                <a:lnTo>
                  <a:pt x="6516334" y="10275714"/>
                </a:lnTo>
                <a:lnTo>
                  <a:pt x="6471969" y="10284104"/>
                </a:lnTo>
                <a:lnTo>
                  <a:pt x="6425922" y="10286979"/>
                </a:lnTo>
                <a:close/>
              </a:path>
            </a:pathLst>
          </a:custGeom>
          <a:solidFill>
            <a:srgbClr val="0021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48282" y="1081970"/>
            <a:ext cx="4328518" cy="3168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400"/>
              </a:lnSpc>
              <a:spcBef>
                <a:spcPts val="100"/>
              </a:spcBef>
            </a:pPr>
            <a:r>
              <a:rPr sz="6400" spc="10" dirty="0">
                <a:solidFill>
                  <a:srgbClr val="F5F5F5"/>
                </a:solidFill>
              </a:rPr>
              <a:t>Revisione </a:t>
            </a:r>
            <a:r>
              <a:rPr sz="6400" spc="15" dirty="0">
                <a:solidFill>
                  <a:srgbClr val="F5F5F5"/>
                </a:solidFill>
              </a:rPr>
              <a:t> </a:t>
            </a:r>
            <a:r>
              <a:rPr sz="6400" spc="10" dirty="0">
                <a:solidFill>
                  <a:srgbClr val="F5F5F5"/>
                </a:solidFill>
              </a:rPr>
              <a:t>della </a:t>
            </a:r>
            <a:r>
              <a:rPr sz="6400" spc="15" dirty="0">
                <a:solidFill>
                  <a:srgbClr val="F5F5F5"/>
                </a:solidFill>
              </a:rPr>
              <a:t> </a:t>
            </a:r>
            <a:r>
              <a:rPr sz="6400" spc="-15" dirty="0">
                <a:solidFill>
                  <a:srgbClr val="F5F5F5"/>
                </a:solidFill>
              </a:rPr>
              <a:t>l</a:t>
            </a:r>
            <a:r>
              <a:rPr sz="6400" spc="105" dirty="0">
                <a:solidFill>
                  <a:srgbClr val="F5F5F5"/>
                </a:solidFill>
              </a:rPr>
              <a:t>e</a:t>
            </a:r>
            <a:r>
              <a:rPr sz="6400" spc="-70" dirty="0">
                <a:solidFill>
                  <a:srgbClr val="F5F5F5"/>
                </a:solidFill>
              </a:rPr>
              <a:t>tt</a:t>
            </a:r>
            <a:r>
              <a:rPr sz="6400" spc="105" dirty="0">
                <a:solidFill>
                  <a:srgbClr val="F5F5F5"/>
                </a:solidFill>
              </a:rPr>
              <a:t>e</a:t>
            </a:r>
            <a:r>
              <a:rPr sz="6400" spc="75" dirty="0">
                <a:solidFill>
                  <a:srgbClr val="F5F5F5"/>
                </a:solidFill>
              </a:rPr>
              <a:t>r</a:t>
            </a:r>
            <a:r>
              <a:rPr sz="6400" spc="-15" dirty="0">
                <a:solidFill>
                  <a:srgbClr val="F5F5F5"/>
                </a:solidFill>
              </a:rPr>
              <a:t>a</a:t>
            </a:r>
            <a:r>
              <a:rPr sz="6400" spc="-70" dirty="0">
                <a:solidFill>
                  <a:srgbClr val="F5F5F5"/>
                </a:solidFill>
              </a:rPr>
              <a:t>t</a:t>
            </a:r>
            <a:r>
              <a:rPr sz="6400" spc="-40" dirty="0">
                <a:solidFill>
                  <a:srgbClr val="F5F5F5"/>
                </a:solidFill>
              </a:rPr>
              <a:t>u</a:t>
            </a:r>
            <a:r>
              <a:rPr sz="6400" spc="75" dirty="0">
                <a:solidFill>
                  <a:srgbClr val="F5F5F5"/>
                </a:solidFill>
              </a:rPr>
              <a:t>r</a:t>
            </a:r>
            <a:r>
              <a:rPr sz="6400" spc="-10" dirty="0">
                <a:solidFill>
                  <a:srgbClr val="F5F5F5"/>
                </a:solidFill>
              </a:rPr>
              <a:t>a</a:t>
            </a:r>
            <a:endParaRPr sz="6400" dirty="0"/>
          </a:p>
        </p:txBody>
      </p:sp>
      <p:sp>
        <p:nvSpPr>
          <p:cNvPr id="9" name="object 9"/>
          <p:cNvSpPr txBox="1"/>
          <p:nvPr/>
        </p:nvSpPr>
        <p:spPr>
          <a:xfrm>
            <a:off x="217487" y="5600700"/>
            <a:ext cx="6358890" cy="4480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025" marR="193040" indent="-187960">
              <a:lnSpc>
                <a:spcPct val="105500"/>
              </a:lnSpc>
              <a:spcBef>
                <a:spcPts val="100"/>
              </a:spcBef>
              <a:buAutoNum type="arabicPeriod"/>
              <a:tabLst>
                <a:tab pos="200660" algn="l"/>
              </a:tabLst>
            </a:pPr>
            <a:r>
              <a:rPr lang="it-IT" dirty="0" err="1">
                <a:solidFill>
                  <a:schemeClr val="bg1"/>
                </a:solidFill>
              </a:rPr>
              <a:t>Michalinos</a:t>
            </a:r>
            <a:r>
              <a:rPr lang="it-IT" dirty="0">
                <a:solidFill>
                  <a:schemeClr val="bg1"/>
                </a:solidFill>
              </a:rPr>
              <a:t> A, Moris D, </a:t>
            </a:r>
            <a:r>
              <a:rPr lang="it-IT" dirty="0" err="1">
                <a:solidFill>
                  <a:schemeClr val="bg1"/>
                </a:solidFill>
              </a:rPr>
              <a:t>Vernadakis</a:t>
            </a:r>
            <a:r>
              <a:rPr lang="it-IT" dirty="0">
                <a:solidFill>
                  <a:schemeClr val="bg1"/>
                </a:solidFill>
              </a:rPr>
              <a:t> S. </a:t>
            </a:r>
            <a:r>
              <a:rPr lang="it-IT" i="1" dirty="0" err="1">
                <a:solidFill>
                  <a:schemeClr val="bg1"/>
                </a:solidFill>
              </a:rPr>
              <a:t>Amyand’s</a:t>
            </a:r>
            <a:r>
              <a:rPr lang="it-IT" i="1" dirty="0">
                <a:solidFill>
                  <a:schemeClr val="bg1"/>
                </a:solidFill>
              </a:rPr>
              <a:t> </a:t>
            </a:r>
            <a:r>
              <a:rPr lang="it-IT" i="1" dirty="0" err="1">
                <a:solidFill>
                  <a:schemeClr val="bg1"/>
                </a:solidFill>
              </a:rPr>
              <a:t>hernia</a:t>
            </a:r>
            <a:r>
              <a:rPr lang="it-IT" i="1" dirty="0">
                <a:solidFill>
                  <a:schemeClr val="bg1"/>
                </a:solidFill>
              </a:rPr>
              <a:t>: a review</a:t>
            </a:r>
            <a:r>
              <a:rPr lang="it-IT" dirty="0">
                <a:solidFill>
                  <a:schemeClr val="bg1"/>
                </a:solidFill>
              </a:rPr>
              <a:t>. </a:t>
            </a:r>
            <a:r>
              <a:rPr lang="it-IT" dirty="0" err="1">
                <a:solidFill>
                  <a:schemeClr val="bg1"/>
                </a:solidFill>
              </a:rPr>
              <a:t>Am</a:t>
            </a:r>
            <a:r>
              <a:rPr lang="it-IT" dirty="0">
                <a:solidFill>
                  <a:schemeClr val="bg1"/>
                </a:solidFill>
              </a:rPr>
              <a:t> J </a:t>
            </a:r>
            <a:r>
              <a:rPr lang="it-IT" dirty="0" err="1">
                <a:solidFill>
                  <a:schemeClr val="bg1"/>
                </a:solidFill>
              </a:rPr>
              <a:t>Surg</a:t>
            </a:r>
            <a:r>
              <a:rPr lang="it-IT" dirty="0">
                <a:solidFill>
                  <a:schemeClr val="bg1"/>
                </a:solidFill>
              </a:rPr>
              <a:t> (2014).</a:t>
            </a:r>
          </a:p>
          <a:p>
            <a:pPr marL="200025" marR="193040" indent="-187960">
              <a:lnSpc>
                <a:spcPct val="105500"/>
              </a:lnSpc>
              <a:spcBef>
                <a:spcPts val="100"/>
              </a:spcBef>
              <a:buAutoNum type="arabicPeriod"/>
              <a:tabLst>
                <a:tab pos="200660" algn="l"/>
              </a:tabLst>
            </a:pPr>
            <a:r>
              <a:rPr lang="it-IT" dirty="0" err="1">
                <a:solidFill>
                  <a:schemeClr val="bg1"/>
                </a:solidFill>
              </a:rPr>
              <a:t>Cigsar</a:t>
            </a:r>
            <a:r>
              <a:rPr lang="it-IT" dirty="0">
                <a:solidFill>
                  <a:schemeClr val="bg1"/>
                </a:solidFill>
              </a:rPr>
              <a:t> EB, </a:t>
            </a:r>
            <a:r>
              <a:rPr lang="it-IT" dirty="0" err="1">
                <a:solidFill>
                  <a:schemeClr val="bg1"/>
                </a:solidFill>
              </a:rPr>
              <a:t>Karadag</a:t>
            </a:r>
            <a:r>
              <a:rPr lang="it-IT" dirty="0">
                <a:solidFill>
                  <a:schemeClr val="bg1"/>
                </a:solidFill>
              </a:rPr>
              <a:t> CA, </a:t>
            </a:r>
            <a:r>
              <a:rPr lang="it-IT" dirty="0" err="1">
                <a:solidFill>
                  <a:schemeClr val="bg1"/>
                </a:solidFill>
              </a:rPr>
              <a:t>Dokucu</a:t>
            </a:r>
            <a:r>
              <a:rPr lang="it-IT" dirty="0">
                <a:solidFill>
                  <a:schemeClr val="bg1"/>
                </a:solidFill>
              </a:rPr>
              <a:t> AI. </a:t>
            </a:r>
            <a:r>
              <a:rPr lang="it-IT" i="1" dirty="0" err="1">
                <a:solidFill>
                  <a:schemeClr val="bg1"/>
                </a:solidFill>
              </a:rPr>
              <a:t>Amyand’s</a:t>
            </a:r>
            <a:r>
              <a:rPr lang="it-IT" i="1" dirty="0">
                <a:solidFill>
                  <a:schemeClr val="bg1"/>
                </a:solidFill>
              </a:rPr>
              <a:t> </a:t>
            </a:r>
            <a:r>
              <a:rPr lang="it-IT" i="1" dirty="0" err="1">
                <a:solidFill>
                  <a:schemeClr val="bg1"/>
                </a:solidFill>
              </a:rPr>
              <a:t>hernia</a:t>
            </a:r>
            <a:r>
              <a:rPr lang="it-IT" i="1" dirty="0">
                <a:solidFill>
                  <a:schemeClr val="bg1"/>
                </a:solidFill>
              </a:rPr>
              <a:t>: 11 </a:t>
            </a:r>
            <a:r>
              <a:rPr lang="it-IT" i="1" dirty="0" err="1">
                <a:solidFill>
                  <a:schemeClr val="bg1"/>
                </a:solidFill>
              </a:rPr>
              <a:t>years</a:t>
            </a:r>
            <a:r>
              <a:rPr lang="it-IT" i="1" dirty="0">
                <a:solidFill>
                  <a:schemeClr val="bg1"/>
                </a:solidFill>
              </a:rPr>
              <a:t> of </a:t>
            </a:r>
            <a:r>
              <a:rPr lang="it-IT" i="1" dirty="0" err="1">
                <a:solidFill>
                  <a:schemeClr val="bg1"/>
                </a:solidFill>
              </a:rPr>
              <a:t>experience</a:t>
            </a:r>
            <a:r>
              <a:rPr lang="it-IT" dirty="0">
                <a:solidFill>
                  <a:schemeClr val="bg1"/>
                </a:solidFill>
              </a:rPr>
              <a:t>. J </a:t>
            </a:r>
            <a:r>
              <a:rPr lang="it-IT" dirty="0" err="1">
                <a:solidFill>
                  <a:schemeClr val="bg1"/>
                </a:solidFill>
              </a:rPr>
              <a:t>Pediatr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Surg</a:t>
            </a:r>
            <a:r>
              <a:rPr lang="it-IT" dirty="0">
                <a:solidFill>
                  <a:schemeClr val="bg1"/>
                </a:solidFill>
              </a:rPr>
              <a:t> (2016).</a:t>
            </a:r>
          </a:p>
          <a:p>
            <a:pPr marL="200025" marR="193040" indent="-187960">
              <a:lnSpc>
                <a:spcPct val="105500"/>
              </a:lnSpc>
              <a:spcBef>
                <a:spcPts val="100"/>
              </a:spcBef>
              <a:buAutoNum type="arabicPeriod"/>
              <a:tabLst>
                <a:tab pos="200660" algn="l"/>
              </a:tabLst>
            </a:pPr>
            <a:r>
              <a:rPr lang="en-US" dirty="0" err="1">
                <a:solidFill>
                  <a:schemeClr val="bg1"/>
                </a:solidFill>
              </a:rPr>
              <a:t>Patoulias</a:t>
            </a:r>
            <a:r>
              <a:rPr lang="en-US" dirty="0">
                <a:solidFill>
                  <a:schemeClr val="bg1"/>
                </a:solidFill>
              </a:rPr>
              <a:t> D, Kalogirou M, </a:t>
            </a:r>
            <a:r>
              <a:rPr lang="en-US" dirty="0" err="1">
                <a:solidFill>
                  <a:schemeClr val="bg1"/>
                </a:solidFill>
              </a:rPr>
              <a:t>Patoulias</a:t>
            </a:r>
            <a:r>
              <a:rPr lang="en-US" dirty="0">
                <a:solidFill>
                  <a:schemeClr val="bg1"/>
                </a:solidFill>
              </a:rPr>
              <a:t> I. </a:t>
            </a:r>
            <a:r>
              <a:rPr lang="en-US" i="1" dirty="0" err="1">
                <a:solidFill>
                  <a:schemeClr val="bg1"/>
                </a:solidFill>
              </a:rPr>
              <a:t>Amyand’s</a:t>
            </a:r>
            <a:r>
              <a:rPr lang="en-US" i="1" dirty="0">
                <a:solidFill>
                  <a:schemeClr val="bg1"/>
                </a:solidFill>
              </a:rPr>
              <a:t> Hernia: an Up-to-date review of the literature</a:t>
            </a:r>
            <a:r>
              <a:rPr lang="en-US" dirty="0">
                <a:solidFill>
                  <a:schemeClr val="bg1"/>
                </a:solidFill>
              </a:rPr>
              <a:t>. Acta Medica (2017). </a:t>
            </a:r>
          </a:p>
          <a:p>
            <a:pPr marL="200025" marR="193040" indent="-187960">
              <a:lnSpc>
                <a:spcPct val="105500"/>
              </a:lnSpc>
              <a:spcBef>
                <a:spcPts val="100"/>
              </a:spcBef>
              <a:buAutoNum type="arabicPeriod"/>
              <a:tabLst>
                <a:tab pos="200660" algn="l"/>
              </a:tabLst>
            </a:pPr>
            <a:r>
              <a:rPr lang="en-US" dirty="0">
                <a:solidFill>
                  <a:schemeClr val="bg1"/>
                </a:solidFill>
              </a:rPr>
              <a:t>Ash L, Hatem S, Ramirez GA, </a:t>
            </a:r>
            <a:r>
              <a:rPr lang="en-US" dirty="0" err="1">
                <a:solidFill>
                  <a:schemeClr val="bg1"/>
                </a:solidFill>
              </a:rPr>
              <a:t>Veniero</a:t>
            </a:r>
            <a:r>
              <a:rPr lang="en-US" dirty="0">
                <a:solidFill>
                  <a:schemeClr val="bg1"/>
                </a:solidFill>
              </a:rPr>
              <a:t> J. </a:t>
            </a:r>
            <a:r>
              <a:rPr lang="en-US" i="1" dirty="0" err="1">
                <a:solidFill>
                  <a:schemeClr val="bg1"/>
                </a:solidFill>
              </a:rPr>
              <a:t>Amyand’s</a:t>
            </a:r>
            <a:r>
              <a:rPr lang="en-US" i="1" dirty="0">
                <a:solidFill>
                  <a:schemeClr val="bg1"/>
                </a:solidFill>
              </a:rPr>
              <a:t> hernia: a case report of prospective CT diagnosis in the emergency department</a:t>
            </a:r>
            <a:r>
              <a:rPr lang="en-US" dirty="0">
                <a:solidFill>
                  <a:schemeClr val="bg1"/>
                </a:solidFill>
              </a:rPr>
              <a:t>. Emerg </a:t>
            </a:r>
            <a:r>
              <a:rPr lang="en-US" dirty="0" err="1">
                <a:solidFill>
                  <a:schemeClr val="bg1"/>
                </a:solidFill>
              </a:rPr>
              <a:t>Radiol</a:t>
            </a:r>
            <a:r>
              <a:rPr lang="en-US" dirty="0">
                <a:solidFill>
                  <a:schemeClr val="bg1"/>
                </a:solidFill>
              </a:rPr>
              <a:t> (2015). </a:t>
            </a:r>
          </a:p>
          <a:p>
            <a:pPr marL="200025" marR="193040" indent="-187960">
              <a:lnSpc>
                <a:spcPct val="105500"/>
              </a:lnSpc>
              <a:spcBef>
                <a:spcPts val="100"/>
              </a:spcBef>
              <a:buAutoNum type="arabicPeriod"/>
              <a:tabLst>
                <a:tab pos="200660" algn="l"/>
              </a:tabLst>
            </a:pPr>
            <a:r>
              <a:rPr lang="en-US" dirty="0" err="1">
                <a:solidFill>
                  <a:schemeClr val="bg1"/>
                </a:solidFill>
              </a:rPr>
              <a:t>Maizlin</a:t>
            </a:r>
            <a:r>
              <a:rPr lang="en-US" dirty="0">
                <a:solidFill>
                  <a:schemeClr val="bg1"/>
                </a:solidFill>
              </a:rPr>
              <a:t> ZV, Mason AC, Brown C et al. </a:t>
            </a:r>
            <a:r>
              <a:rPr lang="en-US" i="1" dirty="0">
                <a:solidFill>
                  <a:schemeClr val="bg1"/>
                </a:solidFill>
              </a:rPr>
              <a:t>CT findings of normal and inflamed appendix in groin hernia</a:t>
            </a:r>
            <a:r>
              <a:rPr lang="en-US" dirty="0">
                <a:solidFill>
                  <a:schemeClr val="bg1"/>
                </a:solidFill>
              </a:rPr>
              <a:t>. Emerg </a:t>
            </a:r>
            <a:r>
              <a:rPr lang="en-US" dirty="0" err="1">
                <a:solidFill>
                  <a:schemeClr val="bg1"/>
                </a:solidFill>
              </a:rPr>
              <a:t>Radiol</a:t>
            </a:r>
            <a:r>
              <a:rPr lang="en-US" dirty="0">
                <a:solidFill>
                  <a:schemeClr val="bg1"/>
                </a:solidFill>
              </a:rPr>
              <a:t> (2007).</a:t>
            </a:r>
          </a:p>
          <a:p>
            <a:pPr marL="200025" marR="193040" indent="-187960">
              <a:lnSpc>
                <a:spcPct val="105500"/>
              </a:lnSpc>
              <a:spcBef>
                <a:spcPts val="100"/>
              </a:spcBef>
              <a:buAutoNum type="arabicPeriod"/>
              <a:tabLst>
                <a:tab pos="200660" algn="l"/>
              </a:tabLst>
            </a:pPr>
            <a:r>
              <a:rPr lang="en-US" dirty="0">
                <a:solidFill>
                  <a:schemeClr val="bg1"/>
                </a:solidFill>
              </a:rPr>
              <a:t>D’Alia C, Lo Schiavo MG, </a:t>
            </a:r>
            <a:r>
              <a:rPr lang="en-US" dirty="0" err="1">
                <a:solidFill>
                  <a:schemeClr val="bg1"/>
                </a:solidFill>
              </a:rPr>
              <a:t>Tonante</a:t>
            </a:r>
            <a:r>
              <a:rPr lang="en-US" dirty="0">
                <a:solidFill>
                  <a:schemeClr val="bg1"/>
                </a:solidFill>
              </a:rPr>
              <a:t> a. et al. </a:t>
            </a:r>
            <a:r>
              <a:rPr lang="en-US" i="1" dirty="0" err="1">
                <a:solidFill>
                  <a:schemeClr val="bg1"/>
                </a:solidFill>
              </a:rPr>
              <a:t>Amyand’s</a:t>
            </a:r>
            <a:r>
              <a:rPr lang="en-US" i="1" dirty="0">
                <a:solidFill>
                  <a:schemeClr val="bg1"/>
                </a:solidFill>
              </a:rPr>
              <a:t> hernia: case report and review of the literature</a:t>
            </a:r>
            <a:r>
              <a:rPr lang="en-US" dirty="0">
                <a:solidFill>
                  <a:schemeClr val="bg1"/>
                </a:solidFill>
              </a:rPr>
              <a:t>. Hernia (2003).</a:t>
            </a:r>
          </a:p>
          <a:p>
            <a:pPr marL="200025" marR="193040" indent="-187960">
              <a:lnSpc>
                <a:spcPct val="105500"/>
              </a:lnSpc>
              <a:spcBef>
                <a:spcPts val="100"/>
              </a:spcBef>
              <a:buAutoNum type="arabicPeriod"/>
              <a:tabLst>
                <a:tab pos="200660" algn="l"/>
              </a:tabLst>
            </a:pPr>
            <a:r>
              <a:rPr lang="en-US" dirty="0" err="1">
                <a:solidFill>
                  <a:schemeClr val="bg1"/>
                </a:solidFill>
              </a:rPr>
              <a:t>Losanoff</a:t>
            </a:r>
            <a:r>
              <a:rPr lang="en-US" dirty="0">
                <a:solidFill>
                  <a:schemeClr val="bg1"/>
                </a:solidFill>
              </a:rPr>
              <a:t> JE, Basson MD. </a:t>
            </a:r>
            <a:r>
              <a:rPr lang="en-US" i="1" dirty="0" err="1">
                <a:solidFill>
                  <a:schemeClr val="bg1"/>
                </a:solidFill>
              </a:rPr>
              <a:t>Amyand</a:t>
            </a:r>
            <a:r>
              <a:rPr lang="en-US" i="1" dirty="0">
                <a:solidFill>
                  <a:schemeClr val="bg1"/>
                </a:solidFill>
              </a:rPr>
              <a:t> hernia: a classification to improve management</a:t>
            </a:r>
            <a:r>
              <a:rPr lang="en-US" dirty="0">
                <a:solidFill>
                  <a:schemeClr val="bg1"/>
                </a:solidFill>
              </a:rPr>
              <a:t>. Hernia (2008).</a:t>
            </a:r>
            <a:endParaRPr sz="1600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5A0FCD03-1996-7C9D-8468-72422E17291A}"/>
              </a:ext>
            </a:extLst>
          </p:cNvPr>
          <p:cNvSpPr txBox="1">
            <a:spLocks/>
          </p:cNvSpPr>
          <p:nvPr/>
        </p:nvSpPr>
        <p:spPr>
          <a:xfrm>
            <a:off x="7716601" y="1201075"/>
            <a:ext cx="10023117" cy="841063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>
            <a:lvl1pPr>
              <a:defRPr sz="5000" b="1" i="0">
                <a:solidFill>
                  <a:srgbClr val="0E3256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 algn="just">
              <a:spcBef>
                <a:spcPts val="484"/>
              </a:spcBef>
            </a:pPr>
            <a:r>
              <a:rPr lang="it-IT" sz="3000" kern="0" spc="130" dirty="0">
                <a:solidFill>
                  <a:srgbClr val="00215C"/>
                </a:solidFill>
              </a:rPr>
              <a:t>Prevalenza</a:t>
            </a:r>
          </a:p>
          <a:p>
            <a:pPr marL="12700" algn="just">
              <a:spcBef>
                <a:spcPts val="484"/>
              </a:spcBef>
            </a:pPr>
            <a:r>
              <a:rPr lang="it-IT" sz="3000" b="0" kern="0" spc="130" dirty="0">
                <a:solidFill>
                  <a:srgbClr val="00215C"/>
                </a:solidFill>
              </a:rPr>
              <a:t>0.14% - 1.3% di tutte le ernie inguinali.</a:t>
            </a:r>
          </a:p>
          <a:p>
            <a:pPr marL="12700" algn="just">
              <a:spcBef>
                <a:spcPts val="484"/>
              </a:spcBef>
            </a:pPr>
            <a:r>
              <a:rPr lang="it-IT" sz="3000" b="0" kern="0" spc="130" dirty="0">
                <a:solidFill>
                  <a:srgbClr val="00215C"/>
                </a:solidFill>
              </a:rPr>
              <a:t>&lt;0.1% con appendicite acuta.</a:t>
            </a:r>
          </a:p>
          <a:p>
            <a:pPr marL="12700" algn="just">
              <a:spcBef>
                <a:spcPts val="484"/>
              </a:spcBef>
            </a:pPr>
            <a:r>
              <a:rPr lang="it-IT" sz="3000" b="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	 Attenzione al paziente pediatrico!</a:t>
            </a:r>
          </a:p>
          <a:p>
            <a:pPr marL="12700" algn="just">
              <a:spcBef>
                <a:spcPts val="484"/>
              </a:spcBef>
            </a:pPr>
            <a:endParaRPr lang="it-IT" sz="3000" b="0" kern="0" spc="130" dirty="0">
              <a:solidFill>
                <a:srgbClr val="00215C"/>
              </a:solidFill>
              <a:sym typeface="Wingdings" panose="05000000000000000000" pitchFamily="2" charset="2"/>
            </a:endParaRPr>
          </a:p>
          <a:p>
            <a:pPr marL="12700" algn="just">
              <a:spcBef>
                <a:spcPts val="484"/>
              </a:spcBef>
            </a:pPr>
            <a:r>
              <a:rPr lang="it-IT" sz="300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Clinica</a:t>
            </a:r>
          </a:p>
          <a:p>
            <a:pPr marL="12700" algn="just">
              <a:spcBef>
                <a:spcPts val="484"/>
              </a:spcBef>
            </a:pPr>
            <a:r>
              <a:rPr lang="it-IT" sz="3000" b="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Sfumata e di difficile interpretazione:</a:t>
            </a:r>
          </a:p>
          <a:p>
            <a:pPr marL="12700" algn="just">
              <a:spcBef>
                <a:spcPts val="484"/>
              </a:spcBef>
            </a:pPr>
            <a:r>
              <a:rPr lang="it-IT" sz="3000" b="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	 TC </a:t>
            </a:r>
            <a:r>
              <a:rPr lang="it-IT" sz="3000" b="0" kern="0" spc="130" dirty="0" err="1">
                <a:solidFill>
                  <a:srgbClr val="00215C"/>
                </a:solidFill>
                <a:sym typeface="Wingdings" panose="05000000000000000000" pitchFamily="2" charset="2"/>
              </a:rPr>
              <a:t>gold</a:t>
            </a:r>
            <a:r>
              <a:rPr lang="it-IT" sz="3000" b="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 standard;</a:t>
            </a:r>
          </a:p>
          <a:p>
            <a:pPr marL="12700" algn="just">
              <a:spcBef>
                <a:spcPts val="484"/>
              </a:spcBef>
            </a:pPr>
            <a:r>
              <a:rPr lang="it-IT" sz="3000" b="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	 Diagnosi è spesso intraoperatoria!</a:t>
            </a:r>
          </a:p>
          <a:p>
            <a:pPr marL="12700" algn="just">
              <a:spcBef>
                <a:spcPts val="484"/>
              </a:spcBef>
            </a:pPr>
            <a:endParaRPr lang="it-IT" sz="3000" b="0" kern="0" spc="130" dirty="0">
              <a:solidFill>
                <a:srgbClr val="00215C"/>
              </a:solidFill>
              <a:sym typeface="Wingdings" panose="05000000000000000000" pitchFamily="2" charset="2"/>
            </a:endParaRPr>
          </a:p>
          <a:p>
            <a:pPr marL="12700" algn="just">
              <a:spcBef>
                <a:spcPts val="484"/>
              </a:spcBef>
            </a:pPr>
            <a:r>
              <a:rPr lang="it-IT" sz="300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Classificazione di </a:t>
            </a:r>
            <a:r>
              <a:rPr lang="it-IT" sz="3000" kern="0" spc="130" dirty="0" err="1">
                <a:solidFill>
                  <a:srgbClr val="00215C"/>
                </a:solidFill>
                <a:sym typeface="Wingdings" panose="05000000000000000000" pitchFamily="2" charset="2"/>
              </a:rPr>
              <a:t>Losanoff</a:t>
            </a:r>
            <a:r>
              <a:rPr lang="it-IT" sz="300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-Basson </a:t>
            </a:r>
            <a:r>
              <a:rPr lang="it-IT" sz="3000" b="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(2008).</a:t>
            </a:r>
          </a:p>
          <a:p>
            <a:pPr marL="12700" algn="just">
              <a:spcBef>
                <a:spcPts val="484"/>
              </a:spcBef>
            </a:pPr>
            <a:endParaRPr lang="it-IT" sz="3000" b="0" kern="0" spc="130" dirty="0">
              <a:solidFill>
                <a:srgbClr val="00215C"/>
              </a:solidFill>
              <a:sym typeface="Wingdings" panose="05000000000000000000" pitchFamily="2" charset="2"/>
            </a:endParaRPr>
          </a:p>
          <a:p>
            <a:pPr marL="12700" algn="just">
              <a:spcBef>
                <a:spcPts val="484"/>
              </a:spcBef>
            </a:pPr>
            <a:r>
              <a:rPr lang="it-IT" sz="300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Trattamento</a:t>
            </a:r>
          </a:p>
          <a:p>
            <a:pPr marL="12700" algn="just">
              <a:spcBef>
                <a:spcPts val="484"/>
              </a:spcBef>
            </a:pPr>
            <a:r>
              <a:rPr lang="it-IT" sz="3000" b="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Laparotomia non sempre necessaria.</a:t>
            </a:r>
          </a:p>
          <a:p>
            <a:pPr marL="12700" algn="just">
              <a:spcBef>
                <a:spcPts val="484"/>
              </a:spcBef>
            </a:pPr>
            <a:r>
              <a:rPr lang="it-IT" sz="3000" b="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Campo contaminato:</a:t>
            </a:r>
          </a:p>
          <a:p>
            <a:pPr marL="12700" algn="just">
              <a:spcBef>
                <a:spcPts val="484"/>
              </a:spcBef>
            </a:pPr>
            <a:r>
              <a:rPr lang="it-IT" sz="3000" b="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	 Rete o non rete?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EA0A7-3D37-8A1C-ECDE-2F156FB32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3C2C50E-8A15-84FA-9041-0255BF3BD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3350" y="1274349"/>
            <a:ext cx="10405110" cy="4841271"/>
          </a:xfrm>
        </p:spPr>
        <p:txBody>
          <a:bodyPr>
            <a:normAutofit/>
          </a:bodyPr>
          <a:lstStyle/>
          <a:p>
            <a:pPr algn="ctr"/>
            <a:r>
              <a:rPr lang="it-IT" sz="8800" dirty="0">
                <a:solidFill>
                  <a:srgbClr val="003773"/>
                </a:solidFill>
              </a:rPr>
              <a:t>APPENDICITE ACUTA IN ERNIA DI AMYAND</a:t>
            </a:r>
          </a:p>
        </p:txBody>
      </p:sp>
      <p:sp>
        <p:nvSpPr>
          <p:cNvPr id="2" name="Titolo 2">
            <a:extLst>
              <a:ext uri="{FF2B5EF4-FFF2-40B4-BE49-F238E27FC236}">
                <a16:creationId xmlns:a16="http://schemas.microsoft.com/office/drawing/2014/main" id="{C6E4B06C-C0B1-66E6-AF7D-F48310CBF065}"/>
              </a:ext>
            </a:extLst>
          </p:cNvPr>
          <p:cNvSpPr txBox="1">
            <a:spLocks/>
          </p:cNvSpPr>
          <p:nvPr/>
        </p:nvSpPr>
        <p:spPr>
          <a:xfrm>
            <a:off x="7812405" y="1866900"/>
            <a:ext cx="10287000" cy="4841271"/>
          </a:xfrm>
          <a:prstGeom prst="rect">
            <a:avLst/>
          </a:prstGeom>
        </p:spPr>
        <p:txBody>
          <a:bodyPr wrap="square" lIns="0" tIns="0" rIns="0" bIns="0" rtlCol="0" anchor="b">
            <a:normAutofit/>
          </a:bodyPr>
          <a:lstStyle>
            <a:lvl1pPr algn="l">
              <a:lnSpc>
                <a:spcPct val="90000"/>
              </a:lnSpc>
              <a:defRPr sz="9000" b="1" i="0" spc="-75" baseline="0">
                <a:solidFill>
                  <a:srgbClr val="7A78B2"/>
                </a:solidFill>
                <a:latin typeface="+mn-lt"/>
                <a:ea typeface="+mj-ea"/>
                <a:cs typeface="Roboto"/>
              </a:defRPr>
            </a:lvl1pPr>
          </a:lstStyle>
          <a:p>
            <a:pPr algn="ctr"/>
            <a:r>
              <a:rPr lang="it-IT" sz="4300" kern="0" dirty="0">
                <a:solidFill>
                  <a:srgbClr val="003773"/>
                </a:solidFill>
              </a:rPr>
              <a:t>L’appendice ectopica sfida il chirurgo d’urgenza</a:t>
            </a:r>
          </a:p>
        </p:txBody>
      </p:sp>
      <p:pic>
        <p:nvPicPr>
          <p:cNvPr id="1028" name="Picture 4" descr="Università degli Studi di Milano • Valore Italia">
            <a:extLst>
              <a:ext uri="{FF2B5EF4-FFF2-40B4-BE49-F238E27FC236}">
                <a16:creationId xmlns:a16="http://schemas.microsoft.com/office/drawing/2014/main" id="{E58C1239-EB45-E1FA-750E-5D85CFEB1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405" y="420385"/>
            <a:ext cx="4269818" cy="170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6819688-A82B-A461-80F6-C764918AF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3800" y="420386"/>
            <a:ext cx="2935605" cy="2079062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3D8FB3F9-0B57-C717-AC74-D3FD97B30A01}"/>
              </a:ext>
            </a:extLst>
          </p:cNvPr>
          <p:cNvSpPr txBox="1"/>
          <p:nvPr/>
        </p:nvSpPr>
        <p:spPr>
          <a:xfrm>
            <a:off x="9791700" y="7962900"/>
            <a:ext cx="6328409" cy="674544"/>
          </a:xfrm>
          <a:prstGeom prst="rect">
            <a:avLst/>
          </a:prstGeom>
          <a:ln>
            <a:solidFill>
              <a:srgbClr val="00215C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4300" b="1" kern="0" spc="-75" dirty="0">
                <a:solidFill>
                  <a:srgbClr val="003773"/>
                </a:solidFill>
                <a:ea typeface="+mj-ea"/>
                <a:cs typeface="Roboto"/>
              </a:rPr>
              <a:t>Grazie per l’attenzione!</a:t>
            </a:r>
            <a:endParaRPr sz="4200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31881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890635" cy="10287000"/>
            <a:chOff x="0" y="0"/>
            <a:chExt cx="8890635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890635" cy="10287000"/>
            </a:xfrm>
            <a:custGeom>
              <a:avLst/>
              <a:gdLst/>
              <a:ahLst/>
              <a:cxnLst/>
              <a:rect l="l" t="t" r="r" b="b"/>
              <a:pathLst>
                <a:path w="8890635" h="10287000">
                  <a:moveTo>
                    <a:pt x="8522393" y="10286998"/>
                  </a:moveTo>
                  <a:lnTo>
                    <a:pt x="114223" y="10286998"/>
                  </a:lnTo>
                  <a:lnTo>
                    <a:pt x="68177" y="10284124"/>
                  </a:lnTo>
                  <a:lnTo>
                    <a:pt x="23798" y="10275734"/>
                  </a:lnTo>
                  <a:lnTo>
                    <a:pt x="0" y="10268115"/>
                  </a:lnTo>
                  <a:lnTo>
                    <a:pt x="0" y="18883"/>
                  </a:lnTo>
                  <a:lnTo>
                    <a:pt x="23798" y="11264"/>
                  </a:lnTo>
                  <a:lnTo>
                    <a:pt x="68177" y="2874"/>
                  </a:lnTo>
                  <a:lnTo>
                    <a:pt x="114238" y="0"/>
                  </a:lnTo>
                  <a:lnTo>
                    <a:pt x="8522378" y="0"/>
                  </a:lnTo>
                  <a:lnTo>
                    <a:pt x="8568439" y="2874"/>
                  </a:lnTo>
                  <a:lnTo>
                    <a:pt x="8612818" y="11264"/>
                  </a:lnTo>
                  <a:lnTo>
                    <a:pt x="8655167" y="24822"/>
                  </a:lnTo>
                  <a:lnTo>
                    <a:pt x="8695138" y="43200"/>
                  </a:lnTo>
                  <a:lnTo>
                    <a:pt x="8732381" y="66047"/>
                  </a:lnTo>
                  <a:lnTo>
                    <a:pt x="8766548" y="93017"/>
                  </a:lnTo>
                  <a:lnTo>
                    <a:pt x="8797291" y="123759"/>
                  </a:lnTo>
                  <a:lnTo>
                    <a:pt x="8824260" y="157926"/>
                  </a:lnTo>
                  <a:lnTo>
                    <a:pt x="8847107" y="195169"/>
                  </a:lnTo>
                  <a:lnTo>
                    <a:pt x="8865485" y="235140"/>
                  </a:lnTo>
                  <a:lnTo>
                    <a:pt x="8879043" y="277489"/>
                  </a:lnTo>
                  <a:lnTo>
                    <a:pt x="8887433" y="321868"/>
                  </a:lnTo>
                  <a:lnTo>
                    <a:pt x="8890308" y="367929"/>
                  </a:lnTo>
                  <a:lnTo>
                    <a:pt x="8890308" y="9919070"/>
                  </a:lnTo>
                  <a:lnTo>
                    <a:pt x="8887433" y="9965130"/>
                  </a:lnTo>
                  <a:lnTo>
                    <a:pt x="8879043" y="10009510"/>
                  </a:lnTo>
                  <a:lnTo>
                    <a:pt x="8865485" y="10051859"/>
                  </a:lnTo>
                  <a:lnTo>
                    <a:pt x="8847107" y="10091829"/>
                  </a:lnTo>
                  <a:lnTo>
                    <a:pt x="8824260" y="10129072"/>
                  </a:lnTo>
                  <a:lnTo>
                    <a:pt x="8797291" y="10163239"/>
                  </a:lnTo>
                  <a:lnTo>
                    <a:pt x="8766548" y="10193982"/>
                  </a:lnTo>
                  <a:lnTo>
                    <a:pt x="8732381" y="10220951"/>
                  </a:lnTo>
                  <a:lnTo>
                    <a:pt x="8695138" y="10243798"/>
                  </a:lnTo>
                  <a:lnTo>
                    <a:pt x="8655167" y="10262176"/>
                  </a:lnTo>
                  <a:lnTo>
                    <a:pt x="8612818" y="10275734"/>
                  </a:lnTo>
                  <a:lnTo>
                    <a:pt x="8568439" y="10284124"/>
                  </a:lnTo>
                  <a:lnTo>
                    <a:pt x="8522393" y="10286998"/>
                  </a:lnTo>
                  <a:close/>
                </a:path>
              </a:pathLst>
            </a:custGeom>
            <a:solidFill>
              <a:srgbClr val="0021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19435" y="3316268"/>
              <a:ext cx="523875" cy="885825"/>
            </a:xfrm>
            <a:custGeom>
              <a:avLst/>
              <a:gdLst/>
              <a:ahLst/>
              <a:cxnLst/>
              <a:rect l="l" t="t" r="r" b="b"/>
              <a:pathLst>
                <a:path w="523875" h="885825">
                  <a:moveTo>
                    <a:pt x="321511" y="885434"/>
                  </a:moveTo>
                  <a:lnTo>
                    <a:pt x="201662" y="885434"/>
                  </a:lnTo>
                  <a:lnTo>
                    <a:pt x="201662" y="707208"/>
                  </a:lnTo>
                  <a:lnTo>
                    <a:pt x="13637" y="707208"/>
                  </a:lnTo>
                  <a:lnTo>
                    <a:pt x="13637" y="588151"/>
                  </a:lnTo>
                  <a:lnTo>
                    <a:pt x="201662" y="588151"/>
                  </a:lnTo>
                  <a:lnTo>
                    <a:pt x="201653" y="514005"/>
                  </a:lnTo>
                  <a:lnTo>
                    <a:pt x="151772" y="496530"/>
                  </a:lnTo>
                  <a:lnTo>
                    <a:pt x="105012" y="469569"/>
                  </a:lnTo>
                  <a:lnTo>
                    <a:pt x="55786" y="421832"/>
                  </a:lnTo>
                  <a:lnTo>
                    <a:pt x="20083" y="360566"/>
                  </a:lnTo>
                  <a:lnTo>
                    <a:pt x="2238" y="294651"/>
                  </a:lnTo>
                  <a:lnTo>
                    <a:pt x="0" y="260446"/>
                  </a:lnTo>
                  <a:lnTo>
                    <a:pt x="2149" y="227084"/>
                  </a:lnTo>
                  <a:lnTo>
                    <a:pt x="8581" y="194414"/>
                  </a:lnTo>
                  <a:lnTo>
                    <a:pt x="19275" y="162500"/>
                  </a:lnTo>
                  <a:lnTo>
                    <a:pt x="34207" y="131411"/>
                  </a:lnTo>
                  <a:lnTo>
                    <a:pt x="34447" y="131174"/>
                  </a:lnTo>
                  <a:lnTo>
                    <a:pt x="53804" y="101684"/>
                  </a:lnTo>
                  <a:lnTo>
                    <a:pt x="102836" y="53044"/>
                  </a:lnTo>
                  <a:lnTo>
                    <a:pt x="163346" y="19148"/>
                  </a:lnTo>
                  <a:lnTo>
                    <a:pt x="228428" y="2135"/>
                  </a:lnTo>
                  <a:lnTo>
                    <a:pt x="262180" y="0"/>
                  </a:lnTo>
                  <a:lnTo>
                    <a:pt x="295760" y="2175"/>
                  </a:lnTo>
                  <a:lnTo>
                    <a:pt x="360676" y="19448"/>
                  </a:lnTo>
                  <a:lnTo>
                    <a:pt x="421519" y="53556"/>
                  </a:lnTo>
                  <a:lnTo>
                    <a:pt x="470483" y="102360"/>
                  </a:lnTo>
                  <a:lnTo>
                    <a:pt x="480563" y="117870"/>
                  </a:lnTo>
                  <a:lnTo>
                    <a:pt x="261704" y="117870"/>
                  </a:lnTo>
                  <a:lnTo>
                    <a:pt x="207715" y="128496"/>
                  </a:lnTo>
                  <a:lnTo>
                    <a:pt x="173813" y="146876"/>
                  </a:lnTo>
                  <a:lnTo>
                    <a:pt x="137314" y="188447"/>
                  </a:lnTo>
                  <a:lnTo>
                    <a:pt x="122572" y="224033"/>
                  </a:lnTo>
                  <a:lnTo>
                    <a:pt x="117698" y="260687"/>
                  </a:lnTo>
                  <a:lnTo>
                    <a:pt x="120307" y="289545"/>
                  </a:lnTo>
                  <a:lnTo>
                    <a:pt x="141313" y="340221"/>
                  </a:lnTo>
                  <a:lnTo>
                    <a:pt x="182115" y="380860"/>
                  </a:lnTo>
                  <a:lnTo>
                    <a:pt x="232933" y="401661"/>
                  </a:lnTo>
                  <a:lnTo>
                    <a:pt x="261706" y="404219"/>
                  </a:lnTo>
                  <a:lnTo>
                    <a:pt x="480059" y="404219"/>
                  </a:lnTo>
                  <a:lnTo>
                    <a:pt x="451879" y="439623"/>
                  </a:lnTo>
                  <a:lnTo>
                    <a:pt x="422997" y="466050"/>
                  </a:lnTo>
                  <a:lnTo>
                    <a:pt x="391626" y="487241"/>
                  </a:lnTo>
                  <a:lnTo>
                    <a:pt x="357788" y="503219"/>
                  </a:lnTo>
                  <a:lnTo>
                    <a:pt x="321506" y="514005"/>
                  </a:lnTo>
                  <a:lnTo>
                    <a:pt x="321511" y="588151"/>
                  </a:lnTo>
                  <a:lnTo>
                    <a:pt x="509057" y="588151"/>
                  </a:lnTo>
                  <a:lnTo>
                    <a:pt x="509057" y="707208"/>
                  </a:lnTo>
                  <a:lnTo>
                    <a:pt x="321511" y="707208"/>
                  </a:lnTo>
                  <a:lnTo>
                    <a:pt x="321511" y="885434"/>
                  </a:lnTo>
                  <a:close/>
                </a:path>
                <a:path w="523875" h="885825">
                  <a:moveTo>
                    <a:pt x="480059" y="404219"/>
                  </a:moveTo>
                  <a:lnTo>
                    <a:pt x="261706" y="404219"/>
                  </a:lnTo>
                  <a:lnTo>
                    <a:pt x="290715" y="401628"/>
                  </a:lnTo>
                  <a:lnTo>
                    <a:pt x="317234" y="393823"/>
                  </a:lnTo>
                  <a:lnTo>
                    <a:pt x="363612" y="362395"/>
                  </a:lnTo>
                  <a:lnTo>
                    <a:pt x="395458" y="315908"/>
                  </a:lnTo>
                  <a:lnTo>
                    <a:pt x="405954" y="260687"/>
                  </a:lnTo>
                  <a:lnTo>
                    <a:pt x="404739" y="242181"/>
                  </a:lnTo>
                  <a:lnTo>
                    <a:pt x="386338" y="188447"/>
                  </a:lnTo>
                  <a:lnTo>
                    <a:pt x="349738" y="146976"/>
                  </a:lnTo>
                  <a:lnTo>
                    <a:pt x="315529" y="128496"/>
                  </a:lnTo>
                  <a:lnTo>
                    <a:pt x="261704" y="117870"/>
                  </a:lnTo>
                  <a:lnTo>
                    <a:pt x="480563" y="117870"/>
                  </a:lnTo>
                  <a:lnTo>
                    <a:pt x="504605" y="162701"/>
                  </a:lnTo>
                  <a:lnTo>
                    <a:pt x="521732" y="227092"/>
                  </a:lnTo>
                  <a:lnTo>
                    <a:pt x="523881" y="260446"/>
                  </a:lnTo>
                  <a:lnTo>
                    <a:pt x="519358" y="310364"/>
                  </a:lnTo>
                  <a:lnTo>
                    <a:pt x="505821" y="356985"/>
                  </a:lnTo>
                  <a:lnTo>
                    <a:pt x="483313" y="400131"/>
                  </a:lnTo>
                  <a:lnTo>
                    <a:pt x="480059" y="404219"/>
                  </a:lnTo>
                  <a:close/>
                </a:path>
              </a:pathLst>
            </a:custGeom>
            <a:solidFill>
              <a:srgbClr val="F5F5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131300" y="1805564"/>
            <a:ext cx="279209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-20" dirty="0">
                <a:solidFill>
                  <a:srgbClr val="00215C"/>
                </a:solidFill>
                <a:latin typeface="Roboto"/>
                <a:cs typeface="Roboto"/>
              </a:rPr>
              <a:t>Età</a:t>
            </a:r>
            <a:r>
              <a:rPr sz="4200" spc="-20" dirty="0">
                <a:solidFill>
                  <a:srgbClr val="00215C"/>
                </a:solidFill>
                <a:latin typeface="Roboto"/>
                <a:cs typeface="Roboto"/>
              </a:rPr>
              <a:t>:</a:t>
            </a:r>
            <a:r>
              <a:rPr sz="4200" spc="-40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lang="it-IT" sz="4200" spc="-10" dirty="0">
                <a:solidFill>
                  <a:srgbClr val="00215C"/>
                </a:solidFill>
                <a:latin typeface="Roboto"/>
                <a:cs typeface="Roboto"/>
              </a:rPr>
              <a:t>72</a:t>
            </a:r>
            <a:r>
              <a:rPr sz="4200" spc="-35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sz="4200" spc="-55" dirty="0">
                <a:solidFill>
                  <a:srgbClr val="00215C"/>
                </a:solidFill>
                <a:latin typeface="Roboto"/>
                <a:cs typeface="Roboto"/>
              </a:rPr>
              <a:t>anni</a:t>
            </a:r>
            <a:endParaRPr sz="4200" dirty="0">
              <a:latin typeface="Roboto"/>
              <a:cs typeface="Robot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31300" y="3023496"/>
            <a:ext cx="4228465" cy="20828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4200" b="1" spc="10" dirty="0">
                <a:solidFill>
                  <a:srgbClr val="00215C"/>
                </a:solidFill>
                <a:latin typeface="Roboto"/>
                <a:cs typeface="Roboto"/>
              </a:rPr>
              <a:t>Peso</a:t>
            </a:r>
            <a:r>
              <a:rPr sz="4200" spc="10" dirty="0">
                <a:solidFill>
                  <a:srgbClr val="00215C"/>
                </a:solidFill>
                <a:latin typeface="Roboto"/>
                <a:cs typeface="Roboto"/>
              </a:rPr>
              <a:t>:</a:t>
            </a:r>
            <a:r>
              <a:rPr sz="4200" spc="-30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lang="it-IT" sz="4200" spc="-10" dirty="0">
                <a:solidFill>
                  <a:srgbClr val="00215C"/>
                </a:solidFill>
                <a:latin typeface="Roboto"/>
                <a:cs typeface="Roboto"/>
              </a:rPr>
              <a:t>8</a:t>
            </a:r>
            <a:r>
              <a:rPr sz="4200" spc="-10" dirty="0">
                <a:solidFill>
                  <a:srgbClr val="00215C"/>
                </a:solidFill>
                <a:latin typeface="Roboto"/>
                <a:cs typeface="Roboto"/>
              </a:rPr>
              <a:t>5,0</a:t>
            </a:r>
            <a:r>
              <a:rPr sz="4200" spc="-25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sz="4200" spc="-35" dirty="0">
                <a:solidFill>
                  <a:srgbClr val="00215C"/>
                </a:solidFill>
                <a:latin typeface="Roboto"/>
                <a:cs typeface="Roboto"/>
              </a:rPr>
              <a:t>Kg</a:t>
            </a:r>
            <a:endParaRPr sz="4200" dirty="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4200" b="1" spc="10" dirty="0">
                <a:solidFill>
                  <a:srgbClr val="00215C"/>
                </a:solidFill>
                <a:latin typeface="Roboto"/>
                <a:cs typeface="Roboto"/>
              </a:rPr>
              <a:t>Altezza</a:t>
            </a:r>
            <a:r>
              <a:rPr sz="4200" spc="10" dirty="0">
                <a:solidFill>
                  <a:srgbClr val="00215C"/>
                </a:solidFill>
                <a:latin typeface="Roboto"/>
                <a:cs typeface="Roboto"/>
              </a:rPr>
              <a:t>:</a:t>
            </a:r>
            <a:r>
              <a:rPr sz="4200" spc="-25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sz="4200" spc="-10" dirty="0">
                <a:solidFill>
                  <a:srgbClr val="00215C"/>
                </a:solidFill>
                <a:latin typeface="Roboto"/>
                <a:cs typeface="Roboto"/>
              </a:rPr>
              <a:t>1,70</a:t>
            </a:r>
            <a:r>
              <a:rPr sz="4200" spc="-20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sz="4200" spc="10" dirty="0">
                <a:solidFill>
                  <a:srgbClr val="00215C"/>
                </a:solidFill>
                <a:latin typeface="Roboto"/>
                <a:cs typeface="Roboto"/>
              </a:rPr>
              <a:t>m</a:t>
            </a:r>
            <a:endParaRPr sz="4200" dirty="0">
              <a:latin typeface="Roboto"/>
              <a:cs typeface="Roboto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4200" b="1" spc="-10" dirty="0">
                <a:solidFill>
                  <a:srgbClr val="00215C"/>
                </a:solidFill>
                <a:latin typeface="Roboto"/>
                <a:cs typeface="Roboto"/>
              </a:rPr>
              <a:t>BMI</a:t>
            </a:r>
            <a:r>
              <a:rPr sz="4200" spc="-10" dirty="0">
                <a:solidFill>
                  <a:srgbClr val="00215C"/>
                </a:solidFill>
                <a:latin typeface="Roboto"/>
                <a:cs typeface="Roboto"/>
              </a:rPr>
              <a:t>:</a:t>
            </a:r>
            <a:r>
              <a:rPr sz="4200" spc="-35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sz="4200" spc="-10" dirty="0">
                <a:solidFill>
                  <a:srgbClr val="00215C"/>
                </a:solidFill>
                <a:latin typeface="Roboto"/>
                <a:cs typeface="Roboto"/>
              </a:rPr>
              <a:t>2</a:t>
            </a:r>
            <a:r>
              <a:rPr lang="it-IT" sz="4200" spc="-10" dirty="0">
                <a:solidFill>
                  <a:srgbClr val="00215C"/>
                </a:solidFill>
                <a:latin typeface="Roboto"/>
                <a:cs typeface="Roboto"/>
              </a:rPr>
              <a:t>9</a:t>
            </a:r>
            <a:r>
              <a:rPr sz="4200" spc="-10" dirty="0">
                <a:solidFill>
                  <a:srgbClr val="00215C"/>
                </a:solidFill>
                <a:latin typeface="Roboto"/>
                <a:cs typeface="Roboto"/>
              </a:rPr>
              <a:t>,</a:t>
            </a:r>
            <a:r>
              <a:rPr lang="it-IT" sz="4200" spc="-10" dirty="0">
                <a:solidFill>
                  <a:srgbClr val="00215C"/>
                </a:solidFill>
                <a:latin typeface="Roboto"/>
                <a:cs typeface="Roboto"/>
              </a:rPr>
              <a:t>4 Kg/m^2</a:t>
            </a:r>
            <a:endParaRPr sz="4200" dirty="0">
              <a:latin typeface="Roboto"/>
              <a:cs typeface="Roboto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58349" y="6827520"/>
            <a:ext cx="161925" cy="16192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58349" y="7513320"/>
            <a:ext cx="161925" cy="16192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58349" y="8199120"/>
            <a:ext cx="161925" cy="16192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9131300" y="5788025"/>
            <a:ext cx="11214100" cy="317349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  <a:tabLst>
                <a:tab pos="2553335" algn="l"/>
                <a:tab pos="5207000" algn="l"/>
              </a:tabLst>
            </a:pPr>
            <a:r>
              <a:rPr sz="4200" b="1" spc="20" dirty="0">
                <a:solidFill>
                  <a:srgbClr val="00215C"/>
                </a:solidFill>
                <a:latin typeface="Roboto"/>
                <a:cs typeface="Roboto"/>
              </a:rPr>
              <a:t>Anamnesi	</a:t>
            </a:r>
            <a:r>
              <a:rPr sz="4200" b="1" spc="-5" dirty="0">
                <a:solidFill>
                  <a:srgbClr val="00215C"/>
                </a:solidFill>
                <a:latin typeface="Roboto"/>
                <a:cs typeface="Roboto"/>
              </a:rPr>
              <a:t>patologica	</a:t>
            </a:r>
            <a:r>
              <a:rPr sz="4200" b="1" spc="10" dirty="0">
                <a:solidFill>
                  <a:srgbClr val="00215C"/>
                </a:solidFill>
                <a:latin typeface="Roboto"/>
                <a:cs typeface="Roboto"/>
              </a:rPr>
              <a:t>remota</a:t>
            </a:r>
            <a:endParaRPr lang="it-IT" sz="4200" dirty="0">
              <a:latin typeface="Roboto"/>
              <a:cs typeface="Roboto"/>
            </a:endParaRPr>
          </a:p>
          <a:p>
            <a:pPr marL="1490344" marR="2561590" indent="-571500">
              <a:lnSpc>
                <a:spcPct val="107100"/>
              </a:lnSpc>
              <a:buFontTx/>
              <a:buChar char="-"/>
            </a:pPr>
            <a:r>
              <a:rPr lang="it-IT" sz="3800" spc="-25" dirty="0">
                <a:solidFill>
                  <a:srgbClr val="00215C"/>
                </a:solidFill>
                <a:latin typeface="Roboto"/>
                <a:cs typeface="Roboto"/>
              </a:rPr>
              <a:t>Ipertensione</a:t>
            </a:r>
            <a:r>
              <a:rPr lang="it-IT" sz="3800" spc="-50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lang="it-IT" sz="3800" spc="-30" dirty="0">
                <a:solidFill>
                  <a:srgbClr val="00215C"/>
                </a:solidFill>
                <a:latin typeface="Roboto"/>
                <a:cs typeface="Roboto"/>
              </a:rPr>
              <a:t>arteriosa</a:t>
            </a:r>
          </a:p>
          <a:p>
            <a:pPr marL="1490344" marR="2561590" indent="-571500">
              <a:lnSpc>
                <a:spcPct val="107100"/>
              </a:lnSpc>
              <a:buFontTx/>
              <a:buChar char="-"/>
            </a:pPr>
            <a:r>
              <a:rPr lang="it-IT" sz="3800" spc="-30" dirty="0">
                <a:solidFill>
                  <a:srgbClr val="00215C"/>
                </a:solidFill>
                <a:latin typeface="Roboto"/>
                <a:cs typeface="Roboto"/>
              </a:rPr>
              <a:t>Cardiopatia ischemica</a:t>
            </a:r>
          </a:p>
          <a:p>
            <a:pPr marL="1490344" marR="2561590" indent="-571500">
              <a:lnSpc>
                <a:spcPct val="107100"/>
              </a:lnSpc>
              <a:buFontTx/>
              <a:buChar char="-"/>
            </a:pPr>
            <a:r>
              <a:rPr lang="it-IT" sz="3800" spc="-20" dirty="0">
                <a:solidFill>
                  <a:srgbClr val="00215C"/>
                </a:solidFill>
                <a:latin typeface="Roboto"/>
                <a:cs typeface="Roboto"/>
              </a:rPr>
              <a:t>Diabete mellito di tipo II</a:t>
            </a:r>
          </a:p>
          <a:p>
            <a:pPr marL="1490344" marR="2561590" indent="-571500">
              <a:lnSpc>
                <a:spcPct val="107100"/>
              </a:lnSpc>
              <a:buFontTx/>
              <a:buChar char="-"/>
            </a:pPr>
            <a:r>
              <a:rPr lang="it-IT" sz="3800" spc="-20" dirty="0">
                <a:solidFill>
                  <a:srgbClr val="00215C"/>
                </a:solidFill>
                <a:latin typeface="Roboto"/>
                <a:cs typeface="Roboto"/>
              </a:rPr>
              <a:t>Cirrosi epatica</a:t>
            </a:r>
            <a:endParaRPr sz="3800" dirty="0">
              <a:latin typeface="Roboto"/>
              <a:cs typeface="Roboto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C081109B-ED69-F39E-DDB3-4B761F24BAC1}"/>
              </a:ext>
            </a:extLst>
          </p:cNvPr>
          <p:cNvSpPr txBox="1">
            <a:spLocks/>
          </p:cNvSpPr>
          <p:nvPr/>
        </p:nvSpPr>
        <p:spPr>
          <a:xfrm>
            <a:off x="1131872" y="1943100"/>
            <a:ext cx="4699000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000" b="1" i="0">
                <a:solidFill>
                  <a:srgbClr val="0E3256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it-IT" sz="8000" kern="0" spc="-195" dirty="0">
                <a:solidFill>
                  <a:srgbClr val="F5F5F5"/>
                </a:solidFill>
              </a:rPr>
              <a:t>Paziente</a:t>
            </a:r>
            <a:br>
              <a:rPr lang="it-IT" sz="8000" kern="0" spc="-195" dirty="0">
                <a:solidFill>
                  <a:srgbClr val="F5F5F5"/>
                </a:solidFill>
              </a:rPr>
            </a:br>
            <a:r>
              <a:rPr lang="it-IT" sz="8000" kern="0" spc="-195" dirty="0">
                <a:solidFill>
                  <a:srgbClr val="F5F5F5"/>
                </a:solidFill>
              </a:rPr>
              <a:t>C.E.</a:t>
            </a:r>
            <a:endParaRPr lang="it-IT" sz="8000" kern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DA19B1A-7B15-25F8-96A9-D8150F8872D3}"/>
              </a:ext>
            </a:extLst>
          </p:cNvPr>
          <p:cNvSpPr/>
          <p:nvPr/>
        </p:nvSpPr>
        <p:spPr>
          <a:xfrm>
            <a:off x="2947972" y="3211390"/>
            <a:ext cx="1066800" cy="1255837"/>
          </a:xfrm>
          <a:prstGeom prst="rect">
            <a:avLst/>
          </a:prstGeom>
          <a:solidFill>
            <a:srgbClr val="00215C"/>
          </a:solidFill>
          <a:ln>
            <a:solidFill>
              <a:srgbClr val="0021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6C23BD3-7B7C-3FF3-BAFD-2377234965BC}"/>
              </a:ext>
            </a:extLst>
          </p:cNvPr>
          <p:cNvSpPr/>
          <p:nvPr/>
        </p:nvSpPr>
        <p:spPr>
          <a:xfrm>
            <a:off x="9534526" y="6743700"/>
            <a:ext cx="371474" cy="1653916"/>
          </a:xfrm>
          <a:prstGeom prst="rect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578525" y="121"/>
            <a:ext cx="5709920" cy="10287000"/>
          </a:xfrm>
          <a:custGeom>
            <a:avLst/>
            <a:gdLst/>
            <a:ahLst/>
            <a:cxnLst/>
            <a:rect l="l" t="t" r="r" b="b"/>
            <a:pathLst>
              <a:path w="5709919" h="10287000">
                <a:moveTo>
                  <a:pt x="5709475" y="10286759"/>
                </a:moveTo>
                <a:lnTo>
                  <a:pt x="368149" y="10286759"/>
                </a:lnTo>
                <a:lnTo>
                  <a:pt x="322061" y="10283885"/>
                </a:lnTo>
                <a:lnTo>
                  <a:pt x="277655" y="10275495"/>
                </a:lnTo>
                <a:lnTo>
                  <a:pt x="235280" y="10261937"/>
                </a:lnTo>
                <a:lnTo>
                  <a:pt x="195286" y="10243560"/>
                </a:lnTo>
                <a:lnTo>
                  <a:pt x="158020" y="10220713"/>
                </a:lnTo>
                <a:lnTo>
                  <a:pt x="123833" y="10193744"/>
                </a:lnTo>
                <a:lnTo>
                  <a:pt x="93072" y="10163003"/>
                </a:lnTo>
                <a:lnTo>
                  <a:pt x="66086" y="10128836"/>
                </a:lnTo>
                <a:lnTo>
                  <a:pt x="43225" y="10091594"/>
                </a:lnTo>
                <a:lnTo>
                  <a:pt x="24837" y="10051625"/>
                </a:lnTo>
                <a:lnTo>
                  <a:pt x="11270" y="10009277"/>
                </a:lnTo>
                <a:lnTo>
                  <a:pt x="2875" y="9964899"/>
                </a:lnTo>
                <a:lnTo>
                  <a:pt x="0" y="9918853"/>
                </a:lnTo>
                <a:lnTo>
                  <a:pt x="0" y="367906"/>
                </a:lnTo>
                <a:lnTo>
                  <a:pt x="2875" y="321860"/>
                </a:lnTo>
                <a:lnTo>
                  <a:pt x="11270" y="277482"/>
                </a:lnTo>
                <a:lnTo>
                  <a:pt x="24837" y="235134"/>
                </a:lnTo>
                <a:lnTo>
                  <a:pt x="43225" y="195165"/>
                </a:lnTo>
                <a:lnTo>
                  <a:pt x="66086" y="157922"/>
                </a:lnTo>
                <a:lnTo>
                  <a:pt x="93072" y="123756"/>
                </a:lnTo>
                <a:lnTo>
                  <a:pt x="123833" y="93014"/>
                </a:lnTo>
                <a:lnTo>
                  <a:pt x="158020" y="66046"/>
                </a:lnTo>
                <a:lnTo>
                  <a:pt x="195286" y="43199"/>
                </a:lnTo>
                <a:lnTo>
                  <a:pt x="235280" y="24822"/>
                </a:lnTo>
                <a:lnTo>
                  <a:pt x="277655" y="11264"/>
                </a:lnTo>
                <a:lnTo>
                  <a:pt x="322061" y="2874"/>
                </a:lnTo>
                <a:lnTo>
                  <a:pt x="368149" y="0"/>
                </a:lnTo>
                <a:lnTo>
                  <a:pt x="5709475" y="0"/>
                </a:lnTo>
                <a:lnTo>
                  <a:pt x="5709475" y="10286759"/>
                </a:lnTo>
                <a:close/>
              </a:path>
            </a:pathLst>
          </a:custGeom>
          <a:solidFill>
            <a:srgbClr val="0021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854551" y="1450484"/>
            <a:ext cx="4595249" cy="2654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800"/>
              </a:lnSpc>
              <a:spcBef>
                <a:spcPts val="100"/>
              </a:spcBef>
            </a:pPr>
            <a:r>
              <a:rPr sz="8000" b="1" spc="-195" dirty="0">
                <a:solidFill>
                  <a:srgbClr val="F5F5F5"/>
                </a:solidFill>
                <a:latin typeface="Roboto"/>
                <a:cs typeface="Roboto"/>
              </a:rPr>
              <a:t>Pronto </a:t>
            </a:r>
            <a:r>
              <a:rPr sz="8000" b="1" spc="-190" dirty="0">
                <a:solidFill>
                  <a:srgbClr val="F5F5F5"/>
                </a:solidFill>
                <a:latin typeface="Roboto"/>
                <a:cs typeface="Roboto"/>
              </a:rPr>
              <a:t> </a:t>
            </a:r>
            <a:r>
              <a:rPr sz="8000" b="1" spc="-275" dirty="0">
                <a:solidFill>
                  <a:srgbClr val="F5F5F5"/>
                </a:solidFill>
                <a:latin typeface="Roboto"/>
                <a:cs typeface="Roboto"/>
              </a:rPr>
              <a:t>S</a:t>
            </a:r>
            <a:r>
              <a:rPr sz="8000" b="1" spc="-240" dirty="0">
                <a:solidFill>
                  <a:srgbClr val="F5F5F5"/>
                </a:solidFill>
                <a:latin typeface="Roboto"/>
                <a:cs typeface="Roboto"/>
              </a:rPr>
              <a:t>o</a:t>
            </a:r>
            <a:r>
              <a:rPr sz="8000" b="1" spc="-200" dirty="0">
                <a:solidFill>
                  <a:srgbClr val="F5F5F5"/>
                </a:solidFill>
                <a:latin typeface="Roboto"/>
                <a:cs typeface="Roboto"/>
              </a:rPr>
              <a:t>cc</a:t>
            </a:r>
            <a:r>
              <a:rPr sz="8000" b="1" spc="-240" dirty="0">
                <a:solidFill>
                  <a:srgbClr val="F5F5F5"/>
                </a:solidFill>
                <a:latin typeface="Roboto"/>
                <a:cs typeface="Roboto"/>
              </a:rPr>
              <a:t>o</a:t>
            </a:r>
            <a:r>
              <a:rPr sz="8000" b="1" spc="-145" dirty="0">
                <a:solidFill>
                  <a:srgbClr val="F5F5F5"/>
                </a:solidFill>
                <a:latin typeface="Roboto"/>
                <a:cs typeface="Roboto"/>
              </a:rPr>
              <a:t>r</a:t>
            </a:r>
            <a:r>
              <a:rPr sz="8000" b="1" spc="-260" dirty="0">
                <a:solidFill>
                  <a:srgbClr val="F5F5F5"/>
                </a:solidFill>
                <a:latin typeface="Roboto"/>
                <a:cs typeface="Roboto"/>
              </a:rPr>
              <a:t>s</a:t>
            </a:r>
            <a:r>
              <a:rPr sz="8000" b="1" spc="5" dirty="0">
                <a:solidFill>
                  <a:srgbClr val="F5F5F5"/>
                </a:solidFill>
                <a:latin typeface="Roboto"/>
                <a:cs typeface="Roboto"/>
              </a:rPr>
              <a:t>o</a:t>
            </a:r>
            <a:endParaRPr sz="8000" dirty="0">
              <a:latin typeface="Roboto"/>
              <a:cs typeface="Roboto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59785" y="791019"/>
            <a:ext cx="11225631" cy="20494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100"/>
              </a:lnSpc>
              <a:spcBef>
                <a:spcPts val="100"/>
              </a:spcBef>
            </a:pPr>
            <a:r>
              <a:rPr lang="it-IT" sz="4200" b="0" spc="-30" dirty="0" err="1">
                <a:solidFill>
                  <a:srgbClr val="00215C"/>
                </a:solidFill>
                <a:latin typeface="Roboto"/>
                <a:cs typeface="Roboto"/>
              </a:rPr>
              <a:t>Addominalgia</a:t>
            </a:r>
            <a:r>
              <a:rPr lang="it-IT" sz="4200" b="0" spc="-30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sz="4200" b="0" spc="-30" dirty="0" err="1">
                <a:solidFill>
                  <a:srgbClr val="00215C"/>
                </a:solidFill>
                <a:latin typeface="Roboto"/>
                <a:cs typeface="Roboto"/>
              </a:rPr>
              <a:t>ingravescente</a:t>
            </a:r>
            <a:r>
              <a:rPr lang="it-IT" sz="4200" b="0" spc="-30" dirty="0">
                <a:solidFill>
                  <a:srgbClr val="00215C"/>
                </a:solidFill>
                <a:latin typeface="Roboto"/>
                <a:cs typeface="Roboto"/>
              </a:rPr>
              <a:t> ai quadranti inferiori</a:t>
            </a:r>
            <a:r>
              <a:rPr lang="it-IT" sz="4200" b="0" spc="-30" dirty="0">
                <a:solidFill>
                  <a:srgbClr val="00215C"/>
                </a:solidFill>
              </a:rPr>
              <a:t> e</a:t>
            </a:r>
            <a:r>
              <a:rPr sz="4200" b="0" spc="10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lang="it-IT" sz="4200" b="0" spc="-35" dirty="0">
                <a:solidFill>
                  <a:srgbClr val="00215C"/>
                </a:solidFill>
                <a:latin typeface="Roboto"/>
                <a:cs typeface="Roboto"/>
              </a:rPr>
              <a:t>tumefazione inguinale destra non riducibile, alvo chiuso alle feci</a:t>
            </a:r>
            <a:r>
              <a:rPr sz="4200" b="0" spc="-25" dirty="0">
                <a:solidFill>
                  <a:srgbClr val="00215C"/>
                </a:solidFill>
                <a:latin typeface="Roboto"/>
                <a:cs typeface="Roboto"/>
              </a:rPr>
              <a:t>.</a:t>
            </a:r>
            <a:endParaRPr sz="4200" dirty="0">
              <a:latin typeface="Roboto"/>
              <a:cs typeface="Robot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9785" y="3288697"/>
            <a:ext cx="11005820" cy="1854803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3800" b="1" spc="10" dirty="0">
                <a:solidFill>
                  <a:srgbClr val="00215C"/>
                </a:solidFill>
                <a:latin typeface="Roboto"/>
                <a:cs typeface="Roboto"/>
              </a:rPr>
              <a:t>Parametri</a:t>
            </a:r>
            <a:r>
              <a:rPr sz="3800" b="1" spc="-40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sz="3800" b="1" spc="-20" dirty="0">
                <a:solidFill>
                  <a:srgbClr val="00215C"/>
                </a:solidFill>
                <a:latin typeface="Roboto"/>
                <a:cs typeface="Roboto"/>
              </a:rPr>
              <a:t>vitali</a:t>
            </a:r>
            <a:endParaRPr sz="3800" dirty="0">
              <a:latin typeface="Roboto"/>
              <a:cs typeface="Roboto"/>
            </a:endParaRPr>
          </a:p>
          <a:p>
            <a:pPr marL="12700" marR="939165">
              <a:lnSpc>
                <a:spcPct val="106900"/>
              </a:lnSpc>
            </a:pPr>
            <a:r>
              <a:rPr sz="3800" spc="25" dirty="0">
                <a:solidFill>
                  <a:srgbClr val="00215C"/>
                </a:solidFill>
                <a:latin typeface="Roboto"/>
                <a:cs typeface="Roboto"/>
              </a:rPr>
              <a:t>PA</a:t>
            </a:r>
            <a:r>
              <a:rPr sz="3800" spc="-10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sz="3800" spc="-15" dirty="0">
                <a:solidFill>
                  <a:srgbClr val="00215C"/>
                </a:solidFill>
                <a:latin typeface="Roboto"/>
                <a:cs typeface="Roboto"/>
              </a:rPr>
              <a:t>1</a:t>
            </a:r>
            <a:r>
              <a:rPr lang="it-IT" sz="3800" spc="-15" dirty="0">
                <a:solidFill>
                  <a:srgbClr val="00215C"/>
                </a:solidFill>
                <a:latin typeface="Roboto"/>
                <a:cs typeface="Roboto"/>
              </a:rPr>
              <a:t>25</a:t>
            </a:r>
            <a:r>
              <a:rPr sz="3800" spc="-15" dirty="0">
                <a:solidFill>
                  <a:srgbClr val="00215C"/>
                </a:solidFill>
                <a:latin typeface="Roboto"/>
                <a:cs typeface="Roboto"/>
              </a:rPr>
              <a:t>/</a:t>
            </a:r>
            <a:r>
              <a:rPr lang="it-IT" sz="3800" spc="-15" dirty="0">
                <a:solidFill>
                  <a:srgbClr val="00215C"/>
                </a:solidFill>
                <a:latin typeface="Roboto"/>
                <a:cs typeface="Roboto"/>
              </a:rPr>
              <a:t>85</a:t>
            </a:r>
            <a:r>
              <a:rPr sz="3800" spc="-5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sz="3800" dirty="0">
                <a:solidFill>
                  <a:srgbClr val="00215C"/>
                </a:solidFill>
                <a:latin typeface="Roboto"/>
                <a:cs typeface="Roboto"/>
              </a:rPr>
              <a:t>mmHg,</a:t>
            </a:r>
            <a:r>
              <a:rPr sz="3800" spc="-10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sz="3800" spc="30" dirty="0">
                <a:solidFill>
                  <a:srgbClr val="00215C"/>
                </a:solidFill>
                <a:latin typeface="Roboto"/>
                <a:cs typeface="Roboto"/>
              </a:rPr>
              <a:t>FC</a:t>
            </a:r>
            <a:r>
              <a:rPr sz="3800" spc="-5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lang="it-IT" sz="3800" spc="-10" dirty="0">
                <a:solidFill>
                  <a:srgbClr val="00215C"/>
                </a:solidFill>
                <a:latin typeface="Roboto"/>
                <a:cs typeface="Roboto"/>
              </a:rPr>
              <a:t>80</a:t>
            </a:r>
            <a:r>
              <a:rPr sz="3800" spc="-5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sz="3800" spc="-20" dirty="0">
                <a:solidFill>
                  <a:srgbClr val="00215C"/>
                </a:solidFill>
                <a:latin typeface="Roboto"/>
                <a:cs typeface="Roboto"/>
              </a:rPr>
              <a:t>bpm,</a:t>
            </a:r>
            <a:r>
              <a:rPr sz="3800" spc="-10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sz="3800" spc="-50" dirty="0">
                <a:solidFill>
                  <a:srgbClr val="00215C"/>
                </a:solidFill>
                <a:latin typeface="Roboto"/>
                <a:cs typeface="Roboto"/>
              </a:rPr>
              <a:t>Sat</a:t>
            </a:r>
            <a:r>
              <a:rPr sz="3800" spc="-5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sz="3800" spc="-10" dirty="0">
                <a:solidFill>
                  <a:srgbClr val="00215C"/>
                </a:solidFill>
                <a:latin typeface="Roboto"/>
                <a:cs typeface="Roboto"/>
              </a:rPr>
              <a:t>95%</a:t>
            </a:r>
            <a:r>
              <a:rPr sz="3800" spc="-5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sz="3800" spc="-55" dirty="0">
                <a:solidFill>
                  <a:srgbClr val="00215C"/>
                </a:solidFill>
                <a:latin typeface="Roboto"/>
                <a:cs typeface="Roboto"/>
              </a:rPr>
              <a:t>in</a:t>
            </a:r>
            <a:r>
              <a:rPr sz="3800" spc="-10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sz="3800" spc="-35" dirty="0">
                <a:solidFill>
                  <a:srgbClr val="00215C"/>
                </a:solidFill>
                <a:latin typeface="Roboto"/>
                <a:cs typeface="Roboto"/>
              </a:rPr>
              <a:t>aria </a:t>
            </a:r>
            <a:r>
              <a:rPr sz="3800" spc="-925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sz="3800" spc="-20" dirty="0">
                <a:solidFill>
                  <a:srgbClr val="00215C"/>
                </a:solidFill>
                <a:latin typeface="Roboto"/>
                <a:cs typeface="Roboto"/>
              </a:rPr>
              <a:t>ambiente,</a:t>
            </a:r>
            <a:r>
              <a:rPr sz="3800" spc="-10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sz="3800" spc="25" dirty="0">
                <a:solidFill>
                  <a:srgbClr val="00215C"/>
                </a:solidFill>
                <a:latin typeface="Roboto"/>
                <a:cs typeface="Roboto"/>
              </a:rPr>
              <a:t>TC</a:t>
            </a:r>
            <a:r>
              <a:rPr sz="3800" spc="-5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lang="it-IT" sz="3800" spc="-5" dirty="0">
                <a:solidFill>
                  <a:srgbClr val="00215C"/>
                </a:solidFill>
                <a:latin typeface="Roboto"/>
                <a:cs typeface="Roboto"/>
              </a:rPr>
              <a:t>37</a:t>
            </a:r>
            <a:r>
              <a:rPr lang="it-IT" sz="3800" dirty="0">
                <a:solidFill>
                  <a:srgbClr val="00215C"/>
                </a:solidFill>
                <a:latin typeface="Roboto"/>
                <a:cs typeface="Roboto"/>
              </a:rPr>
              <a:t> C.</a:t>
            </a:r>
            <a:endParaRPr sz="3800" dirty="0">
              <a:latin typeface="Roboto"/>
              <a:cs typeface="Roboto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34F7698-D141-89C6-4509-4F713CD3F856}"/>
              </a:ext>
            </a:extLst>
          </p:cNvPr>
          <p:cNvSpPr txBox="1"/>
          <p:nvPr/>
        </p:nvSpPr>
        <p:spPr>
          <a:xfrm>
            <a:off x="922309" y="5591770"/>
            <a:ext cx="1104329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800" b="1" spc="5" dirty="0">
                <a:solidFill>
                  <a:srgbClr val="00215C"/>
                </a:solidFill>
                <a:latin typeface="Roboto"/>
              </a:rPr>
              <a:t>Esame obiettivo</a:t>
            </a:r>
          </a:p>
          <a:p>
            <a:r>
              <a:rPr lang="it-IT" sz="3800" spc="5" dirty="0">
                <a:solidFill>
                  <a:srgbClr val="00215C"/>
                </a:solidFill>
                <a:latin typeface="Roboto"/>
              </a:rPr>
              <a:t>Addome</a:t>
            </a:r>
            <a:r>
              <a:rPr lang="it-IT" sz="1800" spc="-5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lang="it-IT" sz="3800" spc="5" dirty="0">
                <a:solidFill>
                  <a:srgbClr val="00215C"/>
                </a:solidFill>
                <a:latin typeface="Roboto"/>
              </a:rPr>
              <a:t>trattabile senza segni di peritonismo, ernia inguinale destra dolorabile e non riducibile.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37359C6-32BD-E99F-092C-ECF29D7DAF08}"/>
              </a:ext>
            </a:extLst>
          </p:cNvPr>
          <p:cNvSpPr txBox="1"/>
          <p:nvPr/>
        </p:nvSpPr>
        <p:spPr>
          <a:xfrm>
            <a:off x="959785" y="7886700"/>
            <a:ext cx="11005819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800" b="1" spc="5" dirty="0">
                <a:solidFill>
                  <a:srgbClr val="00215C"/>
                </a:solidFill>
                <a:latin typeface="Roboto"/>
              </a:rPr>
              <a:t>Esami di laboratorio</a:t>
            </a: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it-IT" sz="3800" dirty="0" err="1">
                <a:solidFill>
                  <a:srgbClr val="00215C"/>
                </a:solidFill>
                <a:latin typeface="Roboto"/>
                <a:cs typeface="Roboto"/>
              </a:rPr>
              <a:t>Hb</a:t>
            </a:r>
            <a:r>
              <a:rPr lang="it-IT" sz="3800" spc="-15" dirty="0">
                <a:solidFill>
                  <a:srgbClr val="00215C"/>
                </a:solidFill>
                <a:latin typeface="Roboto"/>
                <a:cs typeface="Roboto"/>
              </a:rPr>
              <a:t> 10.4</a:t>
            </a:r>
            <a:r>
              <a:rPr lang="it-IT" sz="3800" spc="-10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lang="it-IT" sz="3800" spc="-25" dirty="0">
                <a:solidFill>
                  <a:srgbClr val="00215C"/>
                </a:solidFill>
                <a:latin typeface="Roboto"/>
                <a:cs typeface="Roboto"/>
              </a:rPr>
              <a:t>g/</a:t>
            </a:r>
            <a:r>
              <a:rPr lang="it-IT" sz="3800" spc="-25" dirty="0" err="1">
                <a:solidFill>
                  <a:srgbClr val="00215C"/>
                </a:solidFill>
                <a:latin typeface="Roboto"/>
                <a:cs typeface="Roboto"/>
              </a:rPr>
              <a:t>dL</a:t>
            </a:r>
            <a:r>
              <a:rPr lang="it-IT" sz="3800" spc="-25" dirty="0">
                <a:solidFill>
                  <a:srgbClr val="00215C"/>
                </a:solidFill>
                <a:latin typeface="Roboto"/>
                <a:cs typeface="Roboto"/>
              </a:rPr>
              <a:t>,</a:t>
            </a:r>
            <a:r>
              <a:rPr lang="it-IT" sz="3800" spc="-10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lang="it-IT" sz="3800" spc="-5" dirty="0" err="1">
                <a:solidFill>
                  <a:srgbClr val="00215C"/>
                </a:solidFill>
                <a:latin typeface="Roboto"/>
                <a:cs typeface="Roboto"/>
              </a:rPr>
              <a:t>Ht</a:t>
            </a:r>
            <a:r>
              <a:rPr lang="it-IT" sz="3800" spc="-15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lang="it-IT" sz="3800" spc="-10" dirty="0">
                <a:solidFill>
                  <a:srgbClr val="00215C"/>
                </a:solidFill>
                <a:latin typeface="Roboto"/>
                <a:cs typeface="Roboto"/>
              </a:rPr>
              <a:t>31.2%, </a:t>
            </a:r>
            <a:r>
              <a:rPr lang="it-IT" sz="3800" spc="35" dirty="0">
                <a:solidFill>
                  <a:srgbClr val="00215C"/>
                </a:solidFill>
                <a:latin typeface="Roboto"/>
                <a:cs typeface="Roboto"/>
              </a:rPr>
              <a:t>WBC</a:t>
            </a:r>
            <a:r>
              <a:rPr lang="it-IT" sz="3800" spc="-10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lang="it-IT" sz="3800" spc="-15" dirty="0">
                <a:solidFill>
                  <a:srgbClr val="00215C"/>
                </a:solidFill>
                <a:latin typeface="Roboto"/>
                <a:cs typeface="Roboto"/>
              </a:rPr>
              <a:t>2.240/</a:t>
            </a:r>
            <a:r>
              <a:rPr lang="it-IT" sz="3800" spc="-15" dirty="0" err="1">
                <a:solidFill>
                  <a:srgbClr val="00215C"/>
                </a:solidFill>
                <a:latin typeface="Roboto"/>
                <a:cs typeface="Roboto"/>
              </a:rPr>
              <a:t>mcL</a:t>
            </a:r>
            <a:r>
              <a:rPr lang="it-IT" sz="3800" spc="-15" dirty="0">
                <a:solidFill>
                  <a:srgbClr val="00215C"/>
                </a:solidFill>
                <a:latin typeface="Roboto"/>
                <a:cs typeface="Roboto"/>
              </a:rPr>
              <a:t>, </a:t>
            </a: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lang="it-IT" sz="3800" spc="30" dirty="0">
                <a:solidFill>
                  <a:srgbClr val="00215C"/>
                </a:solidFill>
                <a:latin typeface="Roboto"/>
                <a:cs typeface="Roboto"/>
              </a:rPr>
              <a:t>N </a:t>
            </a:r>
            <a:r>
              <a:rPr lang="it-IT" sz="3800" spc="-10" dirty="0">
                <a:solidFill>
                  <a:srgbClr val="00215C"/>
                </a:solidFill>
                <a:latin typeface="Roboto"/>
                <a:cs typeface="Roboto"/>
              </a:rPr>
              <a:t>58.1%, </a:t>
            </a:r>
            <a:r>
              <a:rPr lang="it-IT" sz="3800" spc="-15" dirty="0">
                <a:solidFill>
                  <a:srgbClr val="00215C"/>
                </a:solidFill>
                <a:latin typeface="Roboto"/>
                <a:cs typeface="Roboto"/>
              </a:rPr>
              <a:t>PCR</a:t>
            </a:r>
            <a:r>
              <a:rPr lang="it-IT" sz="3800" spc="-30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lang="it-IT" sz="3800" spc="-10" dirty="0">
                <a:solidFill>
                  <a:srgbClr val="00215C"/>
                </a:solidFill>
                <a:latin typeface="Roboto"/>
                <a:cs typeface="Roboto"/>
              </a:rPr>
              <a:t>112.6</a:t>
            </a:r>
            <a:r>
              <a:rPr lang="it-IT" sz="3800" spc="-30" dirty="0">
                <a:solidFill>
                  <a:srgbClr val="00215C"/>
                </a:solidFill>
                <a:latin typeface="Roboto"/>
                <a:cs typeface="Roboto"/>
              </a:rPr>
              <a:t> </a:t>
            </a:r>
            <a:r>
              <a:rPr lang="it-IT" sz="3800" spc="-25" dirty="0">
                <a:solidFill>
                  <a:srgbClr val="00215C"/>
                </a:solidFill>
                <a:latin typeface="Roboto"/>
                <a:cs typeface="Roboto"/>
              </a:rPr>
              <a:t>mg/L, </a:t>
            </a:r>
            <a:r>
              <a:rPr lang="it-IT" sz="3800" spc="-25" dirty="0" err="1">
                <a:solidFill>
                  <a:srgbClr val="00215C"/>
                </a:solidFill>
                <a:latin typeface="Roboto"/>
                <a:cs typeface="Roboto"/>
              </a:rPr>
              <a:t>Lac</a:t>
            </a:r>
            <a:r>
              <a:rPr lang="it-IT" sz="3800" spc="-25" dirty="0">
                <a:solidFill>
                  <a:srgbClr val="00215C"/>
                </a:solidFill>
                <a:latin typeface="Roboto"/>
                <a:cs typeface="Roboto"/>
              </a:rPr>
              <a:t> 2 </a:t>
            </a:r>
            <a:r>
              <a:rPr lang="it-IT" sz="3800" spc="-25" dirty="0" err="1">
                <a:solidFill>
                  <a:srgbClr val="00215C"/>
                </a:solidFill>
                <a:latin typeface="Roboto"/>
                <a:cs typeface="Roboto"/>
              </a:rPr>
              <a:t>mmol</a:t>
            </a:r>
            <a:r>
              <a:rPr lang="it-IT" sz="3800" spc="-25" dirty="0">
                <a:solidFill>
                  <a:srgbClr val="00215C"/>
                </a:solidFill>
                <a:latin typeface="Roboto"/>
                <a:cs typeface="Roboto"/>
              </a:rPr>
              <a:t>/L.</a:t>
            </a:r>
            <a:endParaRPr lang="it-IT" sz="3800" spc="5" dirty="0">
              <a:solidFill>
                <a:srgbClr val="00215C"/>
              </a:solidFill>
              <a:latin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4000" y="160"/>
            <a:ext cx="9144000" cy="10287000"/>
            <a:chOff x="9144000" y="160"/>
            <a:chExt cx="9144000" cy="10287000"/>
          </a:xfrm>
        </p:grpSpPr>
        <p:sp>
          <p:nvSpPr>
            <p:cNvPr id="3" name="object 3"/>
            <p:cNvSpPr/>
            <p:nvPr/>
          </p:nvSpPr>
          <p:spPr>
            <a:xfrm>
              <a:off x="14988866" y="160"/>
              <a:ext cx="3299460" cy="10287000"/>
            </a:xfrm>
            <a:custGeom>
              <a:avLst/>
              <a:gdLst/>
              <a:ahLst/>
              <a:cxnLst/>
              <a:rect l="l" t="t" r="r" b="b"/>
              <a:pathLst>
                <a:path w="3299459" h="10287000">
                  <a:moveTo>
                    <a:pt x="3299132" y="10286679"/>
                  </a:moveTo>
                  <a:lnTo>
                    <a:pt x="367992" y="10286679"/>
                  </a:lnTo>
                  <a:lnTo>
                    <a:pt x="321923" y="10283805"/>
                  </a:lnTo>
                  <a:lnTo>
                    <a:pt x="277536" y="10275414"/>
                  </a:lnTo>
                  <a:lnTo>
                    <a:pt x="235180" y="10261857"/>
                  </a:lnTo>
                  <a:lnTo>
                    <a:pt x="195203" y="10243480"/>
                  </a:lnTo>
                  <a:lnTo>
                    <a:pt x="157953" y="10220633"/>
                  </a:lnTo>
                  <a:lnTo>
                    <a:pt x="123780" y="10193665"/>
                  </a:lnTo>
                  <a:lnTo>
                    <a:pt x="93033" y="10162923"/>
                  </a:lnTo>
                  <a:lnTo>
                    <a:pt x="66059" y="10128757"/>
                  </a:lnTo>
                  <a:lnTo>
                    <a:pt x="43207" y="10091516"/>
                  </a:lnTo>
                  <a:lnTo>
                    <a:pt x="24827" y="10051546"/>
                  </a:lnTo>
                  <a:lnTo>
                    <a:pt x="11266" y="10009199"/>
                  </a:lnTo>
                  <a:lnTo>
                    <a:pt x="2874" y="9964821"/>
                  </a:lnTo>
                  <a:lnTo>
                    <a:pt x="0" y="9918761"/>
                  </a:lnTo>
                  <a:lnTo>
                    <a:pt x="0" y="367917"/>
                  </a:lnTo>
                  <a:lnTo>
                    <a:pt x="2874" y="321858"/>
                  </a:lnTo>
                  <a:lnTo>
                    <a:pt x="11266" y="277480"/>
                  </a:lnTo>
                  <a:lnTo>
                    <a:pt x="24827" y="235132"/>
                  </a:lnTo>
                  <a:lnTo>
                    <a:pt x="43207" y="195163"/>
                  </a:lnTo>
                  <a:lnTo>
                    <a:pt x="66059" y="157921"/>
                  </a:lnTo>
                  <a:lnTo>
                    <a:pt x="93033" y="123755"/>
                  </a:lnTo>
                  <a:lnTo>
                    <a:pt x="123780" y="93014"/>
                  </a:lnTo>
                  <a:lnTo>
                    <a:pt x="157953" y="66045"/>
                  </a:lnTo>
                  <a:lnTo>
                    <a:pt x="195203" y="43198"/>
                  </a:lnTo>
                  <a:lnTo>
                    <a:pt x="235180" y="24822"/>
                  </a:lnTo>
                  <a:lnTo>
                    <a:pt x="277536" y="11264"/>
                  </a:lnTo>
                  <a:lnTo>
                    <a:pt x="321923" y="2874"/>
                  </a:lnTo>
                  <a:lnTo>
                    <a:pt x="367992" y="0"/>
                  </a:lnTo>
                  <a:lnTo>
                    <a:pt x="3299132" y="0"/>
                  </a:lnTo>
                  <a:lnTo>
                    <a:pt x="3299132" y="10286679"/>
                  </a:lnTo>
                  <a:close/>
                </a:path>
              </a:pathLst>
            </a:custGeom>
            <a:solidFill>
              <a:srgbClr val="0021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0" y="1913316"/>
              <a:ext cx="7677149" cy="6457949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762000" y="3487662"/>
            <a:ext cx="7677149" cy="33116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l">
              <a:lnSpc>
                <a:spcPct val="108100"/>
              </a:lnSpc>
              <a:spcBef>
                <a:spcPts val="100"/>
              </a:spcBef>
            </a:pPr>
            <a:r>
              <a:rPr lang="it-IT" sz="4000" b="1" spc="-5" dirty="0">
                <a:solidFill>
                  <a:srgbClr val="00215C"/>
                </a:solidFill>
              </a:rPr>
              <a:t>RX</a:t>
            </a:r>
            <a:r>
              <a:rPr lang="it-IT" sz="4000" b="1" spc="-80" dirty="0">
                <a:solidFill>
                  <a:srgbClr val="00215C"/>
                </a:solidFill>
              </a:rPr>
              <a:t> </a:t>
            </a:r>
            <a:r>
              <a:rPr lang="it-IT" sz="4000" b="1" spc="10" dirty="0">
                <a:solidFill>
                  <a:srgbClr val="00215C"/>
                </a:solidFill>
              </a:rPr>
              <a:t>addome</a:t>
            </a:r>
            <a:endParaRPr lang="it-IT" sz="4000" b="1" spc="-25" dirty="0"/>
          </a:p>
          <a:p>
            <a:pPr marL="12700" marR="5080" algn="l">
              <a:lnSpc>
                <a:spcPct val="108100"/>
              </a:lnSpc>
              <a:spcBef>
                <a:spcPts val="100"/>
              </a:spcBef>
            </a:pPr>
            <a:r>
              <a:rPr lang="it-IT" sz="4000" spc="-25" dirty="0"/>
              <a:t>Non aria libera endoaddominale […]. Modica distensione delle anse intestinali senza significativi livelli idro-aerei.</a:t>
            </a:r>
            <a:endParaRPr sz="4000" spc="-35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0272C1-5BC3-461B-8030-80A46531A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334601"/>
            <a:ext cx="7677149" cy="76153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2615" y="1028700"/>
            <a:ext cx="17082770" cy="3306673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484"/>
              </a:spcBef>
            </a:pPr>
            <a:r>
              <a:rPr sz="4200" spc="130" dirty="0">
                <a:solidFill>
                  <a:srgbClr val="00215C"/>
                </a:solidFill>
              </a:rPr>
              <a:t>TC</a:t>
            </a:r>
            <a:r>
              <a:rPr sz="4200" spc="-10" dirty="0">
                <a:solidFill>
                  <a:srgbClr val="00215C"/>
                </a:solidFill>
              </a:rPr>
              <a:t> </a:t>
            </a:r>
            <a:r>
              <a:rPr sz="4200" spc="10" dirty="0" err="1">
                <a:solidFill>
                  <a:srgbClr val="00215C"/>
                </a:solidFill>
              </a:rPr>
              <a:t>addome</a:t>
            </a:r>
            <a:r>
              <a:rPr sz="4200" spc="-10" dirty="0">
                <a:solidFill>
                  <a:srgbClr val="00215C"/>
                </a:solidFill>
              </a:rPr>
              <a:t> </a:t>
            </a:r>
            <a:r>
              <a:rPr sz="4200" dirty="0">
                <a:solidFill>
                  <a:srgbClr val="00215C"/>
                </a:solidFill>
              </a:rPr>
              <a:t>con</a:t>
            </a:r>
            <a:r>
              <a:rPr sz="4200" spc="-5" dirty="0">
                <a:solidFill>
                  <a:srgbClr val="00215C"/>
                </a:solidFill>
              </a:rPr>
              <a:t> </a:t>
            </a:r>
            <a:r>
              <a:rPr sz="4200" spc="30" dirty="0">
                <a:solidFill>
                  <a:srgbClr val="00215C"/>
                </a:solidFill>
              </a:rPr>
              <a:t>MdC</a:t>
            </a:r>
            <a:endParaRPr sz="4200" dirty="0"/>
          </a:p>
          <a:p>
            <a:pPr marL="12700" marR="5080" algn="just">
              <a:lnSpc>
                <a:spcPct val="107400"/>
              </a:lnSpc>
              <a:spcBef>
                <a:spcPts val="15"/>
              </a:spcBef>
            </a:pPr>
            <a:r>
              <a:rPr lang="it-IT" sz="4000" b="0" spc="-30" dirty="0">
                <a:solidFill>
                  <a:srgbClr val="00215C"/>
                </a:solidFill>
                <a:latin typeface="Roboto"/>
                <a:cs typeface="Roboto"/>
              </a:rPr>
              <a:t>In sede inguinale destra presenza di ernia abitata da ansa intestinale che presenta irregolare ispessimento delle pareti con immagine a doppio lume come da torsione, associata a falda fluida periviscerale; […] falda ascitica in tutti i recessi peritoneali in quadro di epatopatia  con circoli collaterali.</a:t>
            </a:r>
            <a:endParaRPr sz="4000" dirty="0">
              <a:latin typeface="Roboto"/>
              <a:cs typeface="Roboto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85680A8-A387-F43B-D9E0-3A0BBD63C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690" y="5143500"/>
            <a:ext cx="2362200" cy="145715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2BCE58F-E08F-D8F2-0E3B-D65D33C90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807" y="6812199"/>
            <a:ext cx="2357083" cy="147602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66E773C-E3E1-8304-F6D0-8BFC96A527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807" y="8555825"/>
            <a:ext cx="2357083" cy="1401099"/>
          </a:xfrm>
          <a:prstGeom prst="rect">
            <a:avLst/>
          </a:prstGeom>
        </p:spPr>
      </p:pic>
      <p:pic>
        <p:nvPicPr>
          <p:cNvPr id="4" name="Video TC case report">
            <a:hlinkClick r:id="" action="ppaction://media"/>
            <a:extLst>
              <a:ext uri="{FF2B5EF4-FFF2-40B4-BE49-F238E27FC236}">
                <a16:creationId xmlns:a16="http://schemas.microsoft.com/office/drawing/2014/main" id="{EB8B8C47-203A-4D7B-B647-9A55D028EDC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5126868"/>
            <a:ext cx="5791200" cy="4830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2" y="9503069"/>
            <a:ext cx="18287365" cy="829310"/>
          </a:xfrm>
          <a:custGeom>
            <a:avLst/>
            <a:gdLst/>
            <a:ahLst/>
            <a:cxnLst/>
            <a:rect l="l" t="t" r="r" b="b"/>
            <a:pathLst>
              <a:path w="18287365" h="829309">
                <a:moveTo>
                  <a:pt x="18287072" y="828900"/>
                </a:moveTo>
                <a:lnTo>
                  <a:pt x="0" y="828900"/>
                </a:lnTo>
                <a:lnTo>
                  <a:pt x="0" y="367994"/>
                </a:lnTo>
                <a:lnTo>
                  <a:pt x="2874" y="321925"/>
                </a:lnTo>
                <a:lnTo>
                  <a:pt x="11264" y="277538"/>
                </a:lnTo>
                <a:lnTo>
                  <a:pt x="24821" y="235181"/>
                </a:lnTo>
                <a:lnTo>
                  <a:pt x="43197" y="195204"/>
                </a:lnTo>
                <a:lnTo>
                  <a:pt x="66044" y="157954"/>
                </a:lnTo>
                <a:lnTo>
                  <a:pt x="93012" y="123781"/>
                </a:lnTo>
                <a:lnTo>
                  <a:pt x="123753" y="93033"/>
                </a:lnTo>
                <a:lnTo>
                  <a:pt x="157918" y="66059"/>
                </a:lnTo>
                <a:lnTo>
                  <a:pt x="195159" y="43207"/>
                </a:lnTo>
                <a:lnTo>
                  <a:pt x="235128" y="24827"/>
                </a:lnTo>
                <a:lnTo>
                  <a:pt x="277475" y="11266"/>
                </a:lnTo>
                <a:lnTo>
                  <a:pt x="321852" y="2874"/>
                </a:lnTo>
                <a:lnTo>
                  <a:pt x="367907" y="0"/>
                </a:lnTo>
                <a:lnTo>
                  <a:pt x="17919164" y="0"/>
                </a:lnTo>
                <a:lnTo>
                  <a:pt x="17965219" y="2874"/>
                </a:lnTo>
                <a:lnTo>
                  <a:pt x="18009596" y="11266"/>
                </a:lnTo>
                <a:lnTo>
                  <a:pt x="18051943" y="24827"/>
                </a:lnTo>
                <a:lnTo>
                  <a:pt x="18091912" y="43207"/>
                </a:lnTo>
                <a:lnTo>
                  <a:pt x="18129153" y="66059"/>
                </a:lnTo>
                <a:lnTo>
                  <a:pt x="18163318" y="93033"/>
                </a:lnTo>
                <a:lnTo>
                  <a:pt x="18194059" y="123781"/>
                </a:lnTo>
                <a:lnTo>
                  <a:pt x="18221027" y="157954"/>
                </a:lnTo>
                <a:lnTo>
                  <a:pt x="18243874" y="195204"/>
                </a:lnTo>
                <a:lnTo>
                  <a:pt x="18262250" y="235181"/>
                </a:lnTo>
                <a:lnTo>
                  <a:pt x="18275807" y="277538"/>
                </a:lnTo>
                <a:lnTo>
                  <a:pt x="18284197" y="321925"/>
                </a:lnTo>
                <a:lnTo>
                  <a:pt x="18287072" y="367994"/>
                </a:lnTo>
                <a:lnTo>
                  <a:pt x="18287072" y="828900"/>
                </a:lnTo>
                <a:close/>
              </a:path>
            </a:pathLst>
          </a:custGeom>
          <a:solidFill>
            <a:srgbClr val="0021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669790" y="555168"/>
            <a:ext cx="294894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Intervento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55C44CA6-296F-8424-A632-752B6EFB10CB}"/>
              </a:ext>
            </a:extLst>
          </p:cNvPr>
          <p:cNvSpPr txBox="1"/>
          <p:nvPr/>
        </p:nvSpPr>
        <p:spPr>
          <a:xfrm>
            <a:off x="228600" y="2171700"/>
            <a:ext cx="6019800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3200" b="1" spc="-35" dirty="0" err="1">
                <a:solidFill>
                  <a:srgbClr val="0E3256"/>
                </a:solidFill>
                <a:latin typeface="Roboto"/>
                <a:cs typeface="Roboto"/>
              </a:rPr>
              <a:t>Inguinotomia</a:t>
            </a:r>
            <a:r>
              <a:rPr lang="it-IT" sz="3200" spc="-35" dirty="0">
                <a:solidFill>
                  <a:srgbClr val="0E3256"/>
                </a:solidFill>
                <a:latin typeface="Roboto"/>
                <a:cs typeface="Roboto"/>
              </a:rPr>
              <a:t>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3200" spc="-35" dirty="0">
                <a:solidFill>
                  <a:srgbClr val="0E3256"/>
                </a:solidFill>
                <a:latin typeface="Roboto"/>
                <a:cs typeface="Roboto"/>
              </a:rPr>
              <a:t>e riduzione del contenuto erniario</a:t>
            </a:r>
            <a:endParaRPr sz="3200" dirty="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578956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AC360-5B01-E9ED-3527-66D01BF3B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1A79E47-41D0-EE1B-5564-63D634E6FEE2}"/>
              </a:ext>
            </a:extLst>
          </p:cNvPr>
          <p:cNvSpPr/>
          <p:nvPr/>
        </p:nvSpPr>
        <p:spPr>
          <a:xfrm>
            <a:off x="462" y="9503069"/>
            <a:ext cx="18287365" cy="829310"/>
          </a:xfrm>
          <a:custGeom>
            <a:avLst/>
            <a:gdLst/>
            <a:ahLst/>
            <a:cxnLst/>
            <a:rect l="l" t="t" r="r" b="b"/>
            <a:pathLst>
              <a:path w="18287365" h="829309">
                <a:moveTo>
                  <a:pt x="18287072" y="828900"/>
                </a:moveTo>
                <a:lnTo>
                  <a:pt x="0" y="828900"/>
                </a:lnTo>
                <a:lnTo>
                  <a:pt x="0" y="367994"/>
                </a:lnTo>
                <a:lnTo>
                  <a:pt x="2874" y="321925"/>
                </a:lnTo>
                <a:lnTo>
                  <a:pt x="11264" y="277538"/>
                </a:lnTo>
                <a:lnTo>
                  <a:pt x="24821" y="235181"/>
                </a:lnTo>
                <a:lnTo>
                  <a:pt x="43197" y="195204"/>
                </a:lnTo>
                <a:lnTo>
                  <a:pt x="66044" y="157954"/>
                </a:lnTo>
                <a:lnTo>
                  <a:pt x="93012" y="123781"/>
                </a:lnTo>
                <a:lnTo>
                  <a:pt x="123753" y="93033"/>
                </a:lnTo>
                <a:lnTo>
                  <a:pt x="157918" y="66059"/>
                </a:lnTo>
                <a:lnTo>
                  <a:pt x="195159" y="43207"/>
                </a:lnTo>
                <a:lnTo>
                  <a:pt x="235128" y="24827"/>
                </a:lnTo>
                <a:lnTo>
                  <a:pt x="277475" y="11266"/>
                </a:lnTo>
                <a:lnTo>
                  <a:pt x="321852" y="2874"/>
                </a:lnTo>
                <a:lnTo>
                  <a:pt x="367907" y="0"/>
                </a:lnTo>
                <a:lnTo>
                  <a:pt x="17919164" y="0"/>
                </a:lnTo>
                <a:lnTo>
                  <a:pt x="17965219" y="2874"/>
                </a:lnTo>
                <a:lnTo>
                  <a:pt x="18009596" y="11266"/>
                </a:lnTo>
                <a:lnTo>
                  <a:pt x="18051943" y="24827"/>
                </a:lnTo>
                <a:lnTo>
                  <a:pt x="18091912" y="43207"/>
                </a:lnTo>
                <a:lnTo>
                  <a:pt x="18129153" y="66059"/>
                </a:lnTo>
                <a:lnTo>
                  <a:pt x="18163318" y="93033"/>
                </a:lnTo>
                <a:lnTo>
                  <a:pt x="18194059" y="123781"/>
                </a:lnTo>
                <a:lnTo>
                  <a:pt x="18221027" y="157954"/>
                </a:lnTo>
                <a:lnTo>
                  <a:pt x="18243874" y="195204"/>
                </a:lnTo>
                <a:lnTo>
                  <a:pt x="18262250" y="235181"/>
                </a:lnTo>
                <a:lnTo>
                  <a:pt x="18275807" y="277538"/>
                </a:lnTo>
                <a:lnTo>
                  <a:pt x="18284197" y="321925"/>
                </a:lnTo>
                <a:lnTo>
                  <a:pt x="18287072" y="367994"/>
                </a:lnTo>
                <a:lnTo>
                  <a:pt x="18287072" y="828900"/>
                </a:lnTo>
                <a:close/>
              </a:path>
            </a:pathLst>
          </a:custGeom>
          <a:solidFill>
            <a:srgbClr val="0021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09B30502-8CBA-56A8-651F-B3C7C8F479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69790" y="555168"/>
            <a:ext cx="294894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Intervento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04462A-4A47-8625-00B8-74901CE3D2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13" y="4556985"/>
            <a:ext cx="4456974" cy="334273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414084F2-5F45-ED2B-E759-71F31DAFD2BE}"/>
              </a:ext>
            </a:extLst>
          </p:cNvPr>
          <p:cNvSpPr txBox="1"/>
          <p:nvPr/>
        </p:nvSpPr>
        <p:spPr>
          <a:xfrm>
            <a:off x="228600" y="2171700"/>
            <a:ext cx="6019800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3200" b="1" spc="-35" dirty="0" err="1">
                <a:solidFill>
                  <a:srgbClr val="0E3256"/>
                </a:solidFill>
                <a:latin typeface="Roboto"/>
                <a:cs typeface="Roboto"/>
              </a:rPr>
              <a:t>Inguinotomia</a:t>
            </a:r>
            <a:r>
              <a:rPr lang="it-IT" sz="3200" spc="-35" dirty="0">
                <a:solidFill>
                  <a:srgbClr val="0E3256"/>
                </a:solidFill>
                <a:latin typeface="Roboto"/>
                <a:cs typeface="Roboto"/>
              </a:rPr>
              <a:t>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3200" spc="-35" dirty="0">
                <a:solidFill>
                  <a:srgbClr val="0E3256"/>
                </a:solidFill>
                <a:latin typeface="Roboto"/>
                <a:cs typeface="Roboto"/>
              </a:rPr>
              <a:t>e riduzione del contenuto erniario</a:t>
            </a:r>
            <a:endParaRPr sz="3200" dirty="0">
              <a:latin typeface="Roboto"/>
              <a:cs typeface="Roboto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ED8E3613-D746-9596-B2A5-4DB843450C2C}"/>
              </a:ext>
            </a:extLst>
          </p:cNvPr>
          <p:cNvSpPr txBox="1"/>
          <p:nvPr/>
        </p:nvSpPr>
        <p:spPr>
          <a:xfrm>
            <a:off x="6134100" y="3478643"/>
            <a:ext cx="6019800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3200" b="1" spc="-35" dirty="0">
                <a:solidFill>
                  <a:srgbClr val="0E3256"/>
                </a:solidFill>
                <a:latin typeface="Roboto"/>
                <a:cs typeface="Roboto"/>
              </a:rPr>
              <a:t>Laparotomia</a:t>
            </a:r>
            <a:r>
              <a:rPr lang="it-IT" sz="3200" spc="-35" dirty="0">
                <a:solidFill>
                  <a:srgbClr val="0E3256"/>
                </a:solidFill>
                <a:latin typeface="Roboto"/>
                <a:cs typeface="Roboto"/>
              </a:rPr>
              <a:t>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3200" spc="-35" dirty="0">
                <a:solidFill>
                  <a:srgbClr val="0E3256"/>
                </a:solidFill>
                <a:latin typeface="Roboto"/>
                <a:cs typeface="Roboto"/>
              </a:rPr>
              <a:t>e </a:t>
            </a:r>
            <a:r>
              <a:rPr lang="it-IT" sz="3200" b="1" spc="-35" dirty="0">
                <a:solidFill>
                  <a:srgbClr val="0E3256"/>
                </a:solidFill>
                <a:latin typeface="Roboto"/>
                <a:cs typeface="Roboto"/>
              </a:rPr>
              <a:t>appendicectomia</a:t>
            </a:r>
            <a:endParaRPr sz="3200" b="1" dirty="0">
              <a:latin typeface="Roboto"/>
              <a:cs typeface="Roboto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75ED0293-6DC2-E550-FBA7-A07408A78F17}"/>
              </a:ext>
            </a:extLst>
          </p:cNvPr>
          <p:cNvSpPr/>
          <p:nvPr/>
        </p:nvSpPr>
        <p:spPr>
          <a:xfrm rot="19048792" flipH="1">
            <a:off x="5337067" y="3423729"/>
            <a:ext cx="451485" cy="1480093"/>
          </a:xfrm>
          <a:custGeom>
            <a:avLst/>
            <a:gdLst/>
            <a:ahLst/>
            <a:cxnLst/>
            <a:rect l="l" t="t" r="r" b="b"/>
            <a:pathLst>
              <a:path w="253364" h="932815">
                <a:moveTo>
                  <a:pt x="253263" y="687679"/>
                </a:moveTo>
                <a:lnTo>
                  <a:pt x="253238" y="686968"/>
                </a:lnTo>
                <a:lnTo>
                  <a:pt x="253187" y="684771"/>
                </a:lnTo>
                <a:lnTo>
                  <a:pt x="253149" y="683285"/>
                </a:lnTo>
                <a:lnTo>
                  <a:pt x="253123" y="682561"/>
                </a:lnTo>
                <a:lnTo>
                  <a:pt x="251637" y="674547"/>
                </a:lnTo>
                <a:lnTo>
                  <a:pt x="246380" y="668108"/>
                </a:lnTo>
                <a:lnTo>
                  <a:pt x="237439" y="666153"/>
                </a:lnTo>
                <a:lnTo>
                  <a:pt x="234937" y="667689"/>
                </a:lnTo>
                <a:lnTo>
                  <a:pt x="232613" y="667753"/>
                </a:lnTo>
                <a:lnTo>
                  <a:pt x="233565" y="664057"/>
                </a:lnTo>
                <a:lnTo>
                  <a:pt x="233159" y="664235"/>
                </a:lnTo>
                <a:lnTo>
                  <a:pt x="233527" y="662597"/>
                </a:lnTo>
                <a:lnTo>
                  <a:pt x="229755" y="664171"/>
                </a:lnTo>
                <a:lnTo>
                  <a:pt x="227241" y="664972"/>
                </a:lnTo>
                <a:lnTo>
                  <a:pt x="224701" y="665035"/>
                </a:lnTo>
                <a:lnTo>
                  <a:pt x="223494" y="667258"/>
                </a:lnTo>
                <a:lnTo>
                  <a:pt x="220954" y="667334"/>
                </a:lnTo>
                <a:lnTo>
                  <a:pt x="213372" y="668997"/>
                </a:lnTo>
                <a:lnTo>
                  <a:pt x="208610" y="680834"/>
                </a:lnTo>
                <a:lnTo>
                  <a:pt x="207479" y="685990"/>
                </a:lnTo>
                <a:lnTo>
                  <a:pt x="206336" y="690410"/>
                </a:lnTo>
                <a:lnTo>
                  <a:pt x="205206" y="695566"/>
                </a:lnTo>
                <a:lnTo>
                  <a:pt x="205219" y="696277"/>
                </a:lnTo>
                <a:lnTo>
                  <a:pt x="202412" y="705142"/>
                </a:lnTo>
                <a:lnTo>
                  <a:pt x="201688" y="706640"/>
                </a:lnTo>
                <a:lnTo>
                  <a:pt x="201752" y="708837"/>
                </a:lnTo>
                <a:lnTo>
                  <a:pt x="201815" y="711034"/>
                </a:lnTo>
                <a:lnTo>
                  <a:pt x="200647" y="714717"/>
                </a:lnTo>
                <a:lnTo>
                  <a:pt x="199453" y="717677"/>
                </a:lnTo>
                <a:lnTo>
                  <a:pt x="198285" y="721372"/>
                </a:lnTo>
                <a:lnTo>
                  <a:pt x="189928" y="741349"/>
                </a:lnTo>
                <a:lnTo>
                  <a:pt x="182905" y="763498"/>
                </a:lnTo>
                <a:lnTo>
                  <a:pt x="180594" y="771613"/>
                </a:lnTo>
                <a:lnTo>
                  <a:pt x="179349" y="774928"/>
                </a:lnTo>
                <a:lnTo>
                  <a:pt x="176999" y="779767"/>
                </a:lnTo>
                <a:lnTo>
                  <a:pt x="175196" y="786028"/>
                </a:lnTo>
                <a:lnTo>
                  <a:pt x="172300" y="793788"/>
                </a:lnTo>
                <a:lnTo>
                  <a:pt x="169913" y="799706"/>
                </a:lnTo>
                <a:lnTo>
                  <a:pt x="168808" y="805599"/>
                </a:lnTo>
                <a:lnTo>
                  <a:pt x="167513" y="804913"/>
                </a:lnTo>
                <a:lnTo>
                  <a:pt x="167195" y="793203"/>
                </a:lnTo>
                <a:lnTo>
                  <a:pt x="167220" y="793927"/>
                </a:lnTo>
                <a:lnTo>
                  <a:pt x="168325" y="788047"/>
                </a:lnTo>
                <a:lnTo>
                  <a:pt x="170332" y="768235"/>
                </a:lnTo>
                <a:lnTo>
                  <a:pt x="170065" y="758355"/>
                </a:lnTo>
                <a:lnTo>
                  <a:pt x="171069" y="748449"/>
                </a:lnTo>
                <a:lnTo>
                  <a:pt x="172021" y="736892"/>
                </a:lnTo>
                <a:lnTo>
                  <a:pt x="171704" y="725297"/>
                </a:lnTo>
                <a:lnTo>
                  <a:pt x="172656" y="713524"/>
                </a:lnTo>
                <a:lnTo>
                  <a:pt x="172339" y="701586"/>
                </a:lnTo>
                <a:lnTo>
                  <a:pt x="173393" y="693877"/>
                </a:lnTo>
                <a:lnTo>
                  <a:pt x="174244" y="678484"/>
                </a:lnTo>
                <a:lnTo>
                  <a:pt x="174218" y="677837"/>
                </a:lnTo>
                <a:lnTo>
                  <a:pt x="174891" y="658482"/>
                </a:lnTo>
                <a:lnTo>
                  <a:pt x="176784" y="631520"/>
                </a:lnTo>
                <a:lnTo>
                  <a:pt x="176771" y="631202"/>
                </a:lnTo>
                <a:lnTo>
                  <a:pt x="176415" y="618045"/>
                </a:lnTo>
                <a:lnTo>
                  <a:pt x="176441" y="618782"/>
                </a:lnTo>
                <a:lnTo>
                  <a:pt x="177749" y="573366"/>
                </a:lnTo>
                <a:lnTo>
                  <a:pt x="177723" y="572643"/>
                </a:lnTo>
                <a:lnTo>
                  <a:pt x="178803" y="565289"/>
                </a:lnTo>
                <a:lnTo>
                  <a:pt x="178396" y="550659"/>
                </a:lnTo>
                <a:lnTo>
                  <a:pt x="177152" y="504596"/>
                </a:lnTo>
                <a:lnTo>
                  <a:pt x="178206" y="496519"/>
                </a:lnTo>
                <a:lnTo>
                  <a:pt x="176733" y="489280"/>
                </a:lnTo>
                <a:lnTo>
                  <a:pt x="175831" y="455917"/>
                </a:lnTo>
                <a:lnTo>
                  <a:pt x="175069" y="427812"/>
                </a:lnTo>
                <a:lnTo>
                  <a:pt x="174866" y="420204"/>
                </a:lnTo>
                <a:lnTo>
                  <a:pt x="173355" y="411810"/>
                </a:lnTo>
                <a:lnTo>
                  <a:pt x="173113" y="402551"/>
                </a:lnTo>
                <a:lnTo>
                  <a:pt x="172897" y="394944"/>
                </a:lnTo>
                <a:lnTo>
                  <a:pt x="171513" y="386880"/>
                </a:lnTo>
                <a:lnTo>
                  <a:pt x="171373" y="385572"/>
                </a:lnTo>
                <a:lnTo>
                  <a:pt x="171069" y="374459"/>
                </a:lnTo>
                <a:lnTo>
                  <a:pt x="170916" y="368642"/>
                </a:lnTo>
                <a:lnTo>
                  <a:pt x="170675" y="367258"/>
                </a:lnTo>
                <a:lnTo>
                  <a:pt x="169405" y="359968"/>
                </a:lnTo>
                <a:lnTo>
                  <a:pt x="168592" y="329920"/>
                </a:lnTo>
                <a:lnTo>
                  <a:pt x="168579" y="329196"/>
                </a:lnTo>
                <a:lnTo>
                  <a:pt x="167182" y="324866"/>
                </a:lnTo>
                <a:lnTo>
                  <a:pt x="166852" y="312724"/>
                </a:lnTo>
                <a:lnTo>
                  <a:pt x="166433" y="297053"/>
                </a:lnTo>
                <a:lnTo>
                  <a:pt x="166420" y="296316"/>
                </a:lnTo>
                <a:lnTo>
                  <a:pt x="159766" y="238683"/>
                </a:lnTo>
                <a:lnTo>
                  <a:pt x="156235" y="202196"/>
                </a:lnTo>
                <a:lnTo>
                  <a:pt x="156197" y="200888"/>
                </a:lnTo>
                <a:lnTo>
                  <a:pt x="156019" y="194271"/>
                </a:lnTo>
                <a:lnTo>
                  <a:pt x="156006" y="193954"/>
                </a:lnTo>
                <a:lnTo>
                  <a:pt x="154292" y="177241"/>
                </a:lnTo>
                <a:lnTo>
                  <a:pt x="152781" y="168871"/>
                </a:lnTo>
                <a:lnTo>
                  <a:pt x="152565" y="160705"/>
                </a:lnTo>
                <a:lnTo>
                  <a:pt x="149567" y="144132"/>
                </a:lnTo>
                <a:lnTo>
                  <a:pt x="149567" y="143700"/>
                </a:lnTo>
                <a:lnTo>
                  <a:pt x="148056" y="135089"/>
                </a:lnTo>
                <a:lnTo>
                  <a:pt x="140322" y="83820"/>
                </a:lnTo>
                <a:lnTo>
                  <a:pt x="140169" y="78714"/>
                </a:lnTo>
                <a:lnTo>
                  <a:pt x="140081" y="74930"/>
                </a:lnTo>
                <a:lnTo>
                  <a:pt x="140055" y="74193"/>
                </a:lnTo>
                <a:lnTo>
                  <a:pt x="136994" y="54889"/>
                </a:lnTo>
                <a:lnTo>
                  <a:pt x="134150" y="43878"/>
                </a:lnTo>
                <a:lnTo>
                  <a:pt x="132575" y="32689"/>
                </a:lnTo>
                <a:lnTo>
                  <a:pt x="126898" y="10528"/>
                </a:lnTo>
                <a:lnTo>
                  <a:pt x="126669" y="2476"/>
                </a:lnTo>
                <a:lnTo>
                  <a:pt x="125488" y="2374"/>
                </a:lnTo>
                <a:lnTo>
                  <a:pt x="125387" y="1778"/>
                </a:lnTo>
                <a:lnTo>
                  <a:pt x="120294" y="1193"/>
                </a:lnTo>
                <a:lnTo>
                  <a:pt x="116459" y="558"/>
                </a:lnTo>
                <a:lnTo>
                  <a:pt x="110096" y="0"/>
                </a:lnTo>
                <a:lnTo>
                  <a:pt x="102552" y="3136"/>
                </a:lnTo>
                <a:lnTo>
                  <a:pt x="96291" y="6235"/>
                </a:lnTo>
                <a:lnTo>
                  <a:pt x="95110" y="9918"/>
                </a:lnTo>
                <a:lnTo>
                  <a:pt x="93980" y="15074"/>
                </a:lnTo>
                <a:lnTo>
                  <a:pt x="94297" y="26771"/>
                </a:lnTo>
                <a:lnTo>
                  <a:pt x="94322" y="27508"/>
                </a:lnTo>
                <a:lnTo>
                  <a:pt x="97294" y="43522"/>
                </a:lnTo>
                <a:lnTo>
                  <a:pt x="97409" y="47917"/>
                </a:lnTo>
                <a:lnTo>
                  <a:pt x="97497" y="50838"/>
                </a:lnTo>
                <a:lnTo>
                  <a:pt x="97523" y="51574"/>
                </a:lnTo>
                <a:lnTo>
                  <a:pt x="101955" y="75095"/>
                </a:lnTo>
                <a:lnTo>
                  <a:pt x="102158" y="82181"/>
                </a:lnTo>
                <a:lnTo>
                  <a:pt x="102184" y="82905"/>
                </a:lnTo>
                <a:lnTo>
                  <a:pt x="103619" y="89547"/>
                </a:lnTo>
                <a:lnTo>
                  <a:pt x="103797" y="95669"/>
                </a:lnTo>
                <a:lnTo>
                  <a:pt x="103822" y="96405"/>
                </a:lnTo>
                <a:lnTo>
                  <a:pt x="106718" y="109867"/>
                </a:lnTo>
                <a:lnTo>
                  <a:pt x="106908" y="116560"/>
                </a:lnTo>
                <a:lnTo>
                  <a:pt x="109931" y="130632"/>
                </a:lnTo>
                <a:lnTo>
                  <a:pt x="111429" y="143395"/>
                </a:lnTo>
                <a:lnTo>
                  <a:pt x="111658" y="151447"/>
                </a:lnTo>
                <a:lnTo>
                  <a:pt x="113131" y="158724"/>
                </a:lnTo>
                <a:lnTo>
                  <a:pt x="120738" y="205257"/>
                </a:lnTo>
                <a:lnTo>
                  <a:pt x="120992" y="214122"/>
                </a:lnTo>
                <a:lnTo>
                  <a:pt x="122389" y="222859"/>
                </a:lnTo>
                <a:lnTo>
                  <a:pt x="122542" y="224396"/>
                </a:lnTo>
                <a:lnTo>
                  <a:pt x="124053" y="233781"/>
                </a:lnTo>
                <a:lnTo>
                  <a:pt x="124142" y="237134"/>
                </a:lnTo>
                <a:lnTo>
                  <a:pt x="124294" y="242468"/>
                </a:lnTo>
                <a:lnTo>
                  <a:pt x="127292" y="259422"/>
                </a:lnTo>
                <a:lnTo>
                  <a:pt x="127762" y="276707"/>
                </a:lnTo>
                <a:lnTo>
                  <a:pt x="127800" y="277850"/>
                </a:lnTo>
                <a:lnTo>
                  <a:pt x="129578" y="296760"/>
                </a:lnTo>
                <a:lnTo>
                  <a:pt x="129870" y="307555"/>
                </a:lnTo>
                <a:lnTo>
                  <a:pt x="131343" y="314833"/>
                </a:lnTo>
                <a:lnTo>
                  <a:pt x="132829" y="322846"/>
                </a:lnTo>
                <a:lnTo>
                  <a:pt x="134302" y="330123"/>
                </a:lnTo>
                <a:lnTo>
                  <a:pt x="134429" y="335254"/>
                </a:lnTo>
                <a:lnTo>
                  <a:pt x="132080" y="341896"/>
                </a:lnTo>
                <a:lnTo>
                  <a:pt x="132092" y="342607"/>
                </a:lnTo>
                <a:lnTo>
                  <a:pt x="132219" y="347268"/>
                </a:lnTo>
                <a:lnTo>
                  <a:pt x="132410" y="354330"/>
                </a:lnTo>
                <a:lnTo>
                  <a:pt x="132461" y="355790"/>
                </a:lnTo>
                <a:lnTo>
                  <a:pt x="135166" y="362292"/>
                </a:lnTo>
                <a:lnTo>
                  <a:pt x="135547" y="376199"/>
                </a:lnTo>
                <a:lnTo>
                  <a:pt x="134505" y="384276"/>
                </a:lnTo>
                <a:lnTo>
                  <a:pt x="135978" y="392226"/>
                </a:lnTo>
                <a:lnTo>
                  <a:pt x="136220" y="401053"/>
                </a:lnTo>
                <a:lnTo>
                  <a:pt x="137896" y="415645"/>
                </a:lnTo>
                <a:lnTo>
                  <a:pt x="139230" y="422910"/>
                </a:lnTo>
                <a:lnTo>
                  <a:pt x="138264" y="429539"/>
                </a:lnTo>
                <a:lnTo>
                  <a:pt x="139750" y="437527"/>
                </a:lnTo>
                <a:lnTo>
                  <a:pt x="139915" y="443407"/>
                </a:lnTo>
                <a:lnTo>
                  <a:pt x="141351" y="449211"/>
                </a:lnTo>
                <a:lnTo>
                  <a:pt x="141668" y="460921"/>
                </a:lnTo>
                <a:lnTo>
                  <a:pt x="140576" y="467537"/>
                </a:lnTo>
                <a:lnTo>
                  <a:pt x="140589" y="468236"/>
                </a:lnTo>
                <a:lnTo>
                  <a:pt x="141185" y="490194"/>
                </a:lnTo>
                <a:lnTo>
                  <a:pt x="141643" y="507022"/>
                </a:lnTo>
                <a:lnTo>
                  <a:pt x="140677" y="518020"/>
                </a:lnTo>
                <a:lnTo>
                  <a:pt x="140690" y="518706"/>
                </a:lnTo>
                <a:lnTo>
                  <a:pt x="141173" y="536308"/>
                </a:lnTo>
                <a:lnTo>
                  <a:pt x="140055" y="542188"/>
                </a:lnTo>
                <a:lnTo>
                  <a:pt x="142176" y="620433"/>
                </a:lnTo>
                <a:lnTo>
                  <a:pt x="141033" y="624865"/>
                </a:lnTo>
                <a:lnTo>
                  <a:pt x="141109" y="627773"/>
                </a:lnTo>
                <a:lnTo>
                  <a:pt x="139966" y="632206"/>
                </a:lnTo>
                <a:lnTo>
                  <a:pt x="139979" y="632929"/>
                </a:lnTo>
                <a:lnTo>
                  <a:pt x="140131" y="638835"/>
                </a:lnTo>
                <a:lnTo>
                  <a:pt x="139065" y="646137"/>
                </a:lnTo>
                <a:lnTo>
                  <a:pt x="139242" y="652716"/>
                </a:lnTo>
                <a:lnTo>
                  <a:pt x="138201" y="660793"/>
                </a:lnTo>
                <a:lnTo>
                  <a:pt x="138252" y="661162"/>
                </a:lnTo>
                <a:lnTo>
                  <a:pt x="138214" y="661530"/>
                </a:lnTo>
                <a:lnTo>
                  <a:pt x="139649" y="669886"/>
                </a:lnTo>
                <a:lnTo>
                  <a:pt x="138658" y="677621"/>
                </a:lnTo>
                <a:lnTo>
                  <a:pt x="137668" y="688073"/>
                </a:lnTo>
                <a:lnTo>
                  <a:pt x="137680" y="688746"/>
                </a:lnTo>
                <a:lnTo>
                  <a:pt x="137833" y="694474"/>
                </a:lnTo>
                <a:lnTo>
                  <a:pt x="137947" y="698487"/>
                </a:lnTo>
                <a:lnTo>
                  <a:pt x="135978" y="719404"/>
                </a:lnTo>
                <a:lnTo>
                  <a:pt x="135991" y="720077"/>
                </a:lnTo>
                <a:lnTo>
                  <a:pt x="134924" y="727303"/>
                </a:lnTo>
                <a:lnTo>
                  <a:pt x="135089" y="733666"/>
                </a:lnTo>
                <a:lnTo>
                  <a:pt x="135102" y="734453"/>
                </a:lnTo>
                <a:lnTo>
                  <a:pt x="134035" y="741591"/>
                </a:lnTo>
                <a:lnTo>
                  <a:pt x="134200" y="748195"/>
                </a:lnTo>
                <a:lnTo>
                  <a:pt x="131000" y="770039"/>
                </a:lnTo>
                <a:lnTo>
                  <a:pt x="130911" y="771550"/>
                </a:lnTo>
                <a:lnTo>
                  <a:pt x="129984" y="779576"/>
                </a:lnTo>
                <a:lnTo>
                  <a:pt x="130149" y="786168"/>
                </a:lnTo>
                <a:lnTo>
                  <a:pt x="129133" y="794969"/>
                </a:lnTo>
                <a:lnTo>
                  <a:pt x="128168" y="806399"/>
                </a:lnTo>
                <a:lnTo>
                  <a:pt x="127736" y="809421"/>
                </a:lnTo>
                <a:lnTo>
                  <a:pt x="125958" y="818464"/>
                </a:lnTo>
                <a:lnTo>
                  <a:pt x="125158" y="827709"/>
                </a:lnTo>
                <a:lnTo>
                  <a:pt x="124980" y="829043"/>
                </a:lnTo>
                <a:lnTo>
                  <a:pt x="122745" y="840511"/>
                </a:lnTo>
                <a:lnTo>
                  <a:pt x="122758" y="841273"/>
                </a:lnTo>
                <a:lnTo>
                  <a:pt x="122186" y="843445"/>
                </a:lnTo>
                <a:lnTo>
                  <a:pt x="121602" y="844931"/>
                </a:lnTo>
                <a:lnTo>
                  <a:pt x="117792" y="845032"/>
                </a:lnTo>
                <a:lnTo>
                  <a:pt x="114719" y="844537"/>
                </a:lnTo>
                <a:lnTo>
                  <a:pt x="113944" y="843673"/>
                </a:lnTo>
                <a:lnTo>
                  <a:pt x="113919" y="842949"/>
                </a:lnTo>
                <a:lnTo>
                  <a:pt x="108686" y="837374"/>
                </a:lnTo>
                <a:lnTo>
                  <a:pt x="100749" y="825601"/>
                </a:lnTo>
                <a:lnTo>
                  <a:pt x="96786" y="819988"/>
                </a:lnTo>
                <a:lnTo>
                  <a:pt x="92811" y="813955"/>
                </a:lnTo>
                <a:lnTo>
                  <a:pt x="83578" y="801624"/>
                </a:lnTo>
                <a:lnTo>
                  <a:pt x="78333" y="795616"/>
                </a:lnTo>
                <a:lnTo>
                  <a:pt x="73050" y="788441"/>
                </a:lnTo>
                <a:lnTo>
                  <a:pt x="70396" y="784123"/>
                </a:lnTo>
                <a:lnTo>
                  <a:pt x="69443" y="782726"/>
                </a:lnTo>
                <a:lnTo>
                  <a:pt x="67716" y="778891"/>
                </a:lnTo>
                <a:lnTo>
                  <a:pt x="64706" y="774407"/>
                </a:lnTo>
                <a:lnTo>
                  <a:pt x="63728" y="772223"/>
                </a:lnTo>
                <a:lnTo>
                  <a:pt x="55778" y="760361"/>
                </a:lnTo>
                <a:lnTo>
                  <a:pt x="49161" y="750760"/>
                </a:lnTo>
                <a:lnTo>
                  <a:pt x="41427" y="746671"/>
                </a:lnTo>
                <a:lnTo>
                  <a:pt x="31254" y="746213"/>
                </a:lnTo>
                <a:lnTo>
                  <a:pt x="19850" y="747433"/>
                </a:lnTo>
                <a:lnTo>
                  <a:pt x="17310" y="747509"/>
                </a:lnTo>
                <a:lnTo>
                  <a:pt x="13487" y="746874"/>
                </a:lnTo>
                <a:lnTo>
                  <a:pt x="10985" y="748411"/>
                </a:lnTo>
                <a:lnTo>
                  <a:pt x="5969" y="750735"/>
                </a:lnTo>
                <a:lnTo>
                  <a:pt x="5003" y="752106"/>
                </a:lnTo>
                <a:lnTo>
                  <a:pt x="4737" y="752233"/>
                </a:lnTo>
                <a:lnTo>
                  <a:pt x="4114" y="753364"/>
                </a:lnTo>
                <a:lnTo>
                  <a:pt x="2298" y="755967"/>
                </a:lnTo>
                <a:lnTo>
                  <a:pt x="0" y="764806"/>
                </a:lnTo>
                <a:lnTo>
                  <a:pt x="101" y="768464"/>
                </a:lnTo>
                <a:lnTo>
                  <a:pt x="241" y="768781"/>
                </a:lnTo>
                <a:lnTo>
                  <a:pt x="114" y="769200"/>
                </a:lnTo>
                <a:lnTo>
                  <a:pt x="1549" y="775004"/>
                </a:lnTo>
                <a:lnTo>
                  <a:pt x="10655" y="782815"/>
                </a:lnTo>
                <a:lnTo>
                  <a:pt x="14592" y="787831"/>
                </a:lnTo>
                <a:lnTo>
                  <a:pt x="39192" y="804722"/>
                </a:lnTo>
                <a:lnTo>
                  <a:pt x="44437" y="810437"/>
                </a:lnTo>
                <a:lnTo>
                  <a:pt x="47167" y="817676"/>
                </a:lnTo>
                <a:lnTo>
                  <a:pt x="52425" y="824128"/>
                </a:lnTo>
                <a:lnTo>
                  <a:pt x="57696" y="830999"/>
                </a:lnTo>
                <a:lnTo>
                  <a:pt x="66954" y="844524"/>
                </a:lnTo>
                <a:lnTo>
                  <a:pt x="72224" y="851395"/>
                </a:lnTo>
                <a:lnTo>
                  <a:pt x="76250" y="856348"/>
                </a:lnTo>
                <a:lnTo>
                  <a:pt x="81445" y="863587"/>
                </a:lnTo>
                <a:lnTo>
                  <a:pt x="86702" y="870026"/>
                </a:lnTo>
                <a:lnTo>
                  <a:pt x="94615" y="880516"/>
                </a:lnTo>
                <a:lnTo>
                  <a:pt x="99834" y="885825"/>
                </a:lnTo>
                <a:lnTo>
                  <a:pt x="103809" y="891514"/>
                </a:lnTo>
                <a:lnTo>
                  <a:pt x="104317" y="892225"/>
                </a:lnTo>
                <a:lnTo>
                  <a:pt x="105156" y="894410"/>
                </a:lnTo>
                <a:lnTo>
                  <a:pt x="106578" y="900226"/>
                </a:lnTo>
                <a:lnTo>
                  <a:pt x="106603" y="900963"/>
                </a:lnTo>
                <a:lnTo>
                  <a:pt x="107988" y="905306"/>
                </a:lnTo>
                <a:lnTo>
                  <a:pt x="109296" y="906741"/>
                </a:lnTo>
                <a:lnTo>
                  <a:pt x="110629" y="908900"/>
                </a:lnTo>
                <a:lnTo>
                  <a:pt x="111975" y="911783"/>
                </a:lnTo>
                <a:lnTo>
                  <a:pt x="113258" y="912482"/>
                </a:lnTo>
                <a:lnTo>
                  <a:pt x="113284" y="913218"/>
                </a:lnTo>
                <a:lnTo>
                  <a:pt x="113309" y="913942"/>
                </a:lnTo>
                <a:lnTo>
                  <a:pt x="118579" y="921118"/>
                </a:lnTo>
                <a:lnTo>
                  <a:pt x="123786" y="925372"/>
                </a:lnTo>
                <a:lnTo>
                  <a:pt x="128600" y="922426"/>
                </a:lnTo>
                <a:lnTo>
                  <a:pt x="127647" y="927468"/>
                </a:lnTo>
                <a:lnTo>
                  <a:pt x="127787" y="927557"/>
                </a:lnTo>
                <a:lnTo>
                  <a:pt x="127673" y="928192"/>
                </a:lnTo>
                <a:lnTo>
                  <a:pt x="128955" y="928890"/>
                </a:lnTo>
                <a:lnTo>
                  <a:pt x="132765" y="928789"/>
                </a:lnTo>
                <a:lnTo>
                  <a:pt x="137807" y="927188"/>
                </a:lnTo>
                <a:lnTo>
                  <a:pt x="140385" y="928585"/>
                </a:lnTo>
                <a:lnTo>
                  <a:pt x="146850" y="932802"/>
                </a:lnTo>
                <a:lnTo>
                  <a:pt x="153174" y="931887"/>
                </a:lnTo>
                <a:lnTo>
                  <a:pt x="154432" y="931125"/>
                </a:lnTo>
                <a:lnTo>
                  <a:pt x="164426" y="925004"/>
                </a:lnTo>
                <a:lnTo>
                  <a:pt x="166827" y="919810"/>
                </a:lnTo>
                <a:lnTo>
                  <a:pt x="170497" y="914768"/>
                </a:lnTo>
                <a:lnTo>
                  <a:pt x="171729" y="913091"/>
                </a:lnTo>
                <a:lnTo>
                  <a:pt x="171500" y="912634"/>
                </a:lnTo>
                <a:lnTo>
                  <a:pt x="171704" y="912368"/>
                </a:lnTo>
                <a:lnTo>
                  <a:pt x="170522" y="909840"/>
                </a:lnTo>
                <a:lnTo>
                  <a:pt x="171564" y="907249"/>
                </a:lnTo>
                <a:lnTo>
                  <a:pt x="171538" y="906538"/>
                </a:lnTo>
                <a:lnTo>
                  <a:pt x="171526" y="905776"/>
                </a:lnTo>
                <a:lnTo>
                  <a:pt x="174028" y="904252"/>
                </a:lnTo>
                <a:lnTo>
                  <a:pt x="173977" y="902804"/>
                </a:lnTo>
                <a:lnTo>
                  <a:pt x="173964" y="902055"/>
                </a:lnTo>
                <a:lnTo>
                  <a:pt x="176314" y="894867"/>
                </a:lnTo>
                <a:lnTo>
                  <a:pt x="177393" y="887780"/>
                </a:lnTo>
                <a:lnTo>
                  <a:pt x="179743" y="880808"/>
                </a:lnTo>
                <a:lnTo>
                  <a:pt x="182105" y="874026"/>
                </a:lnTo>
                <a:lnTo>
                  <a:pt x="184454" y="867054"/>
                </a:lnTo>
                <a:lnTo>
                  <a:pt x="188074" y="860323"/>
                </a:lnTo>
                <a:lnTo>
                  <a:pt x="188836" y="858164"/>
                </a:lnTo>
                <a:lnTo>
                  <a:pt x="191693" y="852868"/>
                </a:lnTo>
                <a:lnTo>
                  <a:pt x="193306" y="848055"/>
                </a:lnTo>
                <a:lnTo>
                  <a:pt x="194056" y="846620"/>
                </a:lnTo>
                <a:lnTo>
                  <a:pt x="203542" y="821486"/>
                </a:lnTo>
                <a:lnTo>
                  <a:pt x="204647" y="815606"/>
                </a:lnTo>
                <a:lnTo>
                  <a:pt x="205740" y="808990"/>
                </a:lnTo>
                <a:lnTo>
                  <a:pt x="210451" y="795439"/>
                </a:lnTo>
                <a:lnTo>
                  <a:pt x="212686" y="789762"/>
                </a:lnTo>
                <a:lnTo>
                  <a:pt x="214033" y="786892"/>
                </a:lnTo>
                <a:lnTo>
                  <a:pt x="214769" y="784504"/>
                </a:lnTo>
                <a:lnTo>
                  <a:pt x="216395" y="780402"/>
                </a:lnTo>
                <a:lnTo>
                  <a:pt x="220002" y="772744"/>
                </a:lnTo>
                <a:lnTo>
                  <a:pt x="222377" y="766622"/>
                </a:lnTo>
                <a:lnTo>
                  <a:pt x="223481" y="760476"/>
                </a:lnTo>
                <a:lnTo>
                  <a:pt x="225856" y="754164"/>
                </a:lnTo>
                <a:lnTo>
                  <a:pt x="228219" y="747636"/>
                </a:lnTo>
                <a:lnTo>
                  <a:pt x="229362" y="743216"/>
                </a:lnTo>
                <a:lnTo>
                  <a:pt x="230212" y="739940"/>
                </a:lnTo>
                <a:lnTo>
                  <a:pt x="230517" y="738784"/>
                </a:lnTo>
                <a:lnTo>
                  <a:pt x="234022" y="727722"/>
                </a:lnTo>
                <a:lnTo>
                  <a:pt x="237655" y="721029"/>
                </a:lnTo>
                <a:lnTo>
                  <a:pt x="240017" y="714387"/>
                </a:lnTo>
                <a:lnTo>
                  <a:pt x="243687" y="709155"/>
                </a:lnTo>
                <a:lnTo>
                  <a:pt x="248450" y="697318"/>
                </a:lnTo>
                <a:lnTo>
                  <a:pt x="250863" y="692861"/>
                </a:lnTo>
                <a:lnTo>
                  <a:pt x="253263" y="687679"/>
                </a:lnTo>
                <a:close/>
              </a:path>
            </a:pathLst>
          </a:custGeom>
          <a:solidFill>
            <a:srgbClr val="00215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2913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D2B1F-51BA-7733-14D9-2B5EB1495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601426F-1325-36CC-5299-B2CF6865F845}"/>
              </a:ext>
            </a:extLst>
          </p:cNvPr>
          <p:cNvSpPr/>
          <p:nvPr/>
        </p:nvSpPr>
        <p:spPr>
          <a:xfrm>
            <a:off x="462" y="9503069"/>
            <a:ext cx="18287365" cy="829310"/>
          </a:xfrm>
          <a:custGeom>
            <a:avLst/>
            <a:gdLst/>
            <a:ahLst/>
            <a:cxnLst/>
            <a:rect l="l" t="t" r="r" b="b"/>
            <a:pathLst>
              <a:path w="18287365" h="829309">
                <a:moveTo>
                  <a:pt x="18287072" y="828900"/>
                </a:moveTo>
                <a:lnTo>
                  <a:pt x="0" y="828900"/>
                </a:lnTo>
                <a:lnTo>
                  <a:pt x="0" y="367994"/>
                </a:lnTo>
                <a:lnTo>
                  <a:pt x="2874" y="321925"/>
                </a:lnTo>
                <a:lnTo>
                  <a:pt x="11264" y="277538"/>
                </a:lnTo>
                <a:lnTo>
                  <a:pt x="24821" y="235181"/>
                </a:lnTo>
                <a:lnTo>
                  <a:pt x="43197" y="195204"/>
                </a:lnTo>
                <a:lnTo>
                  <a:pt x="66044" y="157954"/>
                </a:lnTo>
                <a:lnTo>
                  <a:pt x="93012" y="123781"/>
                </a:lnTo>
                <a:lnTo>
                  <a:pt x="123753" y="93033"/>
                </a:lnTo>
                <a:lnTo>
                  <a:pt x="157918" y="66059"/>
                </a:lnTo>
                <a:lnTo>
                  <a:pt x="195159" y="43207"/>
                </a:lnTo>
                <a:lnTo>
                  <a:pt x="235128" y="24827"/>
                </a:lnTo>
                <a:lnTo>
                  <a:pt x="277475" y="11266"/>
                </a:lnTo>
                <a:lnTo>
                  <a:pt x="321852" y="2874"/>
                </a:lnTo>
                <a:lnTo>
                  <a:pt x="367907" y="0"/>
                </a:lnTo>
                <a:lnTo>
                  <a:pt x="17919164" y="0"/>
                </a:lnTo>
                <a:lnTo>
                  <a:pt x="17965219" y="2874"/>
                </a:lnTo>
                <a:lnTo>
                  <a:pt x="18009596" y="11266"/>
                </a:lnTo>
                <a:lnTo>
                  <a:pt x="18051943" y="24827"/>
                </a:lnTo>
                <a:lnTo>
                  <a:pt x="18091912" y="43207"/>
                </a:lnTo>
                <a:lnTo>
                  <a:pt x="18129153" y="66059"/>
                </a:lnTo>
                <a:lnTo>
                  <a:pt x="18163318" y="93033"/>
                </a:lnTo>
                <a:lnTo>
                  <a:pt x="18194059" y="123781"/>
                </a:lnTo>
                <a:lnTo>
                  <a:pt x="18221027" y="157954"/>
                </a:lnTo>
                <a:lnTo>
                  <a:pt x="18243874" y="195204"/>
                </a:lnTo>
                <a:lnTo>
                  <a:pt x="18262250" y="235181"/>
                </a:lnTo>
                <a:lnTo>
                  <a:pt x="18275807" y="277538"/>
                </a:lnTo>
                <a:lnTo>
                  <a:pt x="18284197" y="321925"/>
                </a:lnTo>
                <a:lnTo>
                  <a:pt x="18287072" y="367994"/>
                </a:lnTo>
                <a:lnTo>
                  <a:pt x="18287072" y="828900"/>
                </a:lnTo>
                <a:close/>
              </a:path>
            </a:pathLst>
          </a:custGeom>
          <a:solidFill>
            <a:srgbClr val="0021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34C59FAC-B2D2-EEF5-AC5E-3F7DEEE4C9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69790" y="555168"/>
            <a:ext cx="294894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Intervento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AB31EC7-4E3F-6642-AD0C-996C4F699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513" y="4556985"/>
            <a:ext cx="4456974" cy="334273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014AFA44-F094-D937-8B66-752CD59B6015}"/>
              </a:ext>
            </a:extLst>
          </p:cNvPr>
          <p:cNvSpPr txBox="1"/>
          <p:nvPr/>
        </p:nvSpPr>
        <p:spPr>
          <a:xfrm>
            <a:off x="228600" y="2171700"/>
            <a:ext cx="6019800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3200" b="1" spc="-35" dirty="0" err="1">
                <a:solidFill>
                  <a:srgbClr val="0E3256"/>
                </a:solidFill>
                <a:latin typeface="Roboto"/>
                <a:cs typeface="Roboto"/>
              </a:rPr>
              <a:t>Inguinotomia</a:t>
            </a:r>
            <a:r>
              <a:rPr lang="it-IT" sz="3200" spc="-35" dirty="0">
                <a:solidFill>
                  <a:srgbClr val="0E3256"/>
                </a:solidFill>
                <a:latin typeface="Roboto"/>
                <a:cs typeface="Roboto"/>
              </a:rPr>
              <a:t>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3200" spc="-35" dirty="0">
                <a:solidFill>
                  <a:srgbClr val="0E3256"/>
                </a:solidFill>
                <a:latin typeface="Roboto"/>
                <a:cs typeface="Roboto"/>
              </a:rPr>
              <a:t>e riduzione del contenuto erniario</a:t>
            </a:r>
            <a:endParaRPr sz="3200" dirty="0">
              <a:latin typeface="Roboto"/>
              <a:cs typeface="Roboto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7EB9E0E-F48A-8C05-5E98-2E236EB29A23}"/>
              </a:ext>
            </a:extLst>
          </p:cNvPr>
          <p:cNvSpPr txBox="1"/>
          <p:nvPr/>
        </p:nvSpPr>
        <p:spPr>
          <a:xfrm>
            <a:off x="6134100" y="3478643"/>
            <a:ext cx="6019800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3200" b="1" spc="-35" dirty="0">
                <a:solidFill>
                  <a:srgbClr val="0E3256"/>
                </a:solidFill>
                <a:latin typeface="Roboto"/>
                <a:cs typeface="Roboto"/>
              </a:rPr>
              <a:t>Laparotomia</a:t>
            </a:r>
            <a:r>
              <a:rPr lang="it-IT" sz="3200" spc="-35" dirty="0">
                <a:solidFill>
                  <a:srgbClr val="0E3256"/>
                </a:solidFill>
                <a:latin typeface="Roboto"/>
                <a:cs typeface="Roboto"/>
              </a:rPr>
              <a:t>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3200" spc="-35" dirty="0">
                <a:solidFill>
                  <a:srgbClr val="0E3256"/>
                </a:solidFill>
                <a:latin typeface="Roboto"/>
                <a:cs typeface="Roboto"/>
              </a:rPr>
              <a:t>e </a:t>
            </a:r>
            <a:r>
              <a:rPr lang="it-IT" sz="3200" b="1" spc="-35" dirty="0">
                <a:solidFill>
                  <a:srgbClr val="0E3256"/>
                </a:solidFill>
                <a:latin typeface="Roboto"/>
                <a:cs typeface="Roboto"/>
              </a:rPr>
              <a:t>appendicectomia</a:t>
            </a:r>
            <a:endParaRPr sz="3200" b="1" dirty="0">
              <a:latin typeface="Roboto"/>
              <a:cs typeface="Roboto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3002F63-43B9-4CA6-E5F3-CBBC7403FCD1}"/>
              </a:ext>
            </a:extLst>
          </p:cNvPr>
          <p:cNvSpPr txBox="1"/>
          <p:nvPr/>
        </p:nvSpPr>
        <p:spPr>
          <a:xfrm>
            <a:off x="12496800" y="5723083"/>
            <a:ext cx="6019800" cy="10105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3200" b="1" spc="-35" dirty="0" err="1">
                <a:solidFill>
                  <a:srgbClr val="0E3256"/>
                </a:solidFill>
                <a:latin typeface="Roboto"/>
                <a:cs typeface="Roboto"/>
              </a:rPr>
              <a:t>Ernioplastica</a:t>
            </a:r>
            <a:r>
              <a:rPr lang="it-IT" sz="3200" b="1" spc="-35" dirty="0">
                <a:solidFill>
                  <a:srgbClr val="0E3256"/>
                </a:solidFill>
                <a:latin typeface="Roboto"/>
                <a:cs typeface="Roboto"/>
              </a:rPr>
              <a:t> inguinale</a:t>
            </a:r>
            <a:r>
              <a:rPr lang="it-IT" sz="3200" spc="-35" dirty="0">
                <a:solidFill>
                  <a:srgbClr val="0E3256"/>
                </a:solidFill>
                <a:latin typeface="Roboto"/>
                <a:cs typeface="Roboto"/>
              </a:rPr>
              <a:t> </a:t>
            </a:r>
          </a:p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it-IT" sz="3200" spc="-35" dirty="0">
                <a:solidFill>
                  <a:srgbClr val="0E3256"/>
                </a:solidFill>
                <a:latin typeface="Roboto"/>
                <a:cs typeface="Roboto"/>
              </a:rPr>
              <a:t>con protesi</a:t>
            </a:r>
            <a:endParaRPr sz="3200" dirty="0">
              <a:latin typeface="Roboto"/>
              <a:cs typeface="Roboto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FF596CF5-A336-ACA9-C42A-0F80B4662991}"/>
              </a:ext>
            </a:extLst>
          </p:cNvPr>
          <p:cNvSpPr/>
          <p:nvPr/>
        </p:nvSpPr>
        <p:spPr>
          <a:xfrm rot="19048792" flipH="1">
            <a:off x="5337067" y="3423729"/>
            <a:ext cx="451485" cy="1480093"/>
          </a:xfrm>
          <a:custGeom>
            <a:avLst/>
            <a:gdLst/>
            <a:ahLst/>
            <a:cxnLst/>
            <a:rect l="l" t="t" r="r" b="b"/>
            <a:pathLst>
              <a:path w="253364" h="932815">
                <a:moveTo>
                  <a:pt x="253263" y="687679"/>
                </a:moveTo>
                <a:lnTo>
                  <a:pt x="253238" y="686968"/>
                </a:lnTo>
                <a:lnTo>
                  <a:pt x="253187" y="684771"/>
                </a:lnTo>
                <a:lnTo>
                  <a:pt x="253149" y="683285"/>
                </a:lnTo>
                <a:lnTo>
                  <a:pt x="253123" y="682561"/>
                </a:lnTo>
                <a:lnTo>
                  <a:pt x="251637" y="674547"/>
                </a:lnTo>
                <a:lnTo>
                  <a:pt x="246380" y="668108"/>
                </a:lnTo>
                <a:lnTo>
                  <a:pt x="237439" y="666153"/>
                </a:lnTo>
                <a:lnTo>
                  <a:pt x="234937" y="667689"/>
                </a:lnTo>
                <a:lnTo>
                  <a:pt x="232613" y="667753"/>
                </a:lnTo>
                <a:lnTo>
                  <a:pt x="233565" y="664057"/>
                </a:lnTo>
                <a:lnTo>
                  <a:pt x="233159" y="664235"/>
                </a:lnTo>
                <a:lnTo>
                  <a:pt x="233527" y="662597"/>
                </a:lnTo>
                <a:lnTo>
                  <a:pt x="229755" y="664171"/>
                </a:lnTo>
                <a:lnTo>
                  <a:pt x="227241" y="664972"/>
                </a:lnTo>
                <a:lnTo>
                  <a:pt x="224701" y="665035"/>
                </a:lnTo>
                <a:lnTo>
                  <a:pt x="223494" y="667258"/>
                </a:lnTo>
                <a:lnTo>
                  <a:pt x="220954" y="667334"/>
                </a:lnTo>
                <a:lnTo>
                  <a:pt x="213372" y="668997"/>
                </a:lnTo>
                <a:lnTo>
                  <a:pt x="208610" y="680834"/>
                </a:lnTo>
                <a:lnTo>
                  <a:pt x="207479" y="685990"/>
                </a:lnTo>
                <a:lnTo>
                  <a:pt x="206336" y="690410"/>
                </a:lnTo>
                <a:lnTo>
                  <a:pt x="205206" y="695566"/>
                </a:lnTo>
                <a:lnTo>
                  <a:pt x="205219" y="696277"/>
                </a:lnTo>
                <a:lnTo>
                  <a:pt x="202412" y="705142"/>
                </a:lnTo>
                <a:lnTo>
                  <a:pt x="201688" y="706640"/>
                </a:lnTo>
                <a:lnTo>
                  <a:pt x="201752" y="708837"/>
                </a:lnTo>
                <a:lnTo>
                  <a:pt x="201815" y="711034"/>
                </a:lnTo>
                <a:lnTo>
                  <a:pt x="200647" y="714717"/>
                </a:lnTo>
                <a:lnTo>
                  <a:pt x="199453" y="717677"/>
                </a:lnTo>
                <a:lnTo>
                  <a:pt x="198285" y="721372"/>
                </a:lnTo>
                <a:lnTo>
                  <a:pt x="189928" y="741349"/>
                </a:lnTo>
                <a:lnTo>
                  <a:pt x="182905" y="763498"/>
                </a:lnTo>
                <a:lnTo>
                  <a:pt x="180594" y="771613"/>
                </a:lnTo>
                <a:lnTo>
                  <a:pt x="179349" y="774928"/>
                </a:lnTo>
                <a:lnTo>
                  <a:pt x="176999" y="779767"/>
                </a:lnTo>
                <a:lnTo>
                  <a:pt x="175196" y="786028"/>
                </a:lnTo>
                <a:lnTo>
                  <a:pt x="172300" y="793788"/>
                </a:lnTo>
                <a:lnTo>
                  <a:pt x="169913" y="799706"/>
                </a:lnTo>
                <a:lnTo>
                  <a:pt x="168808" y="805599"/>
                </a:lnTo>
                <a:lnTo>
                  <a:pt x="167513" y="804913"/>
                </a:lnTo>
                <a:lnTo>
                  <a:pt x="167195" y="793203"/>
                </a:lnTo>
                <a:lnTo>
                  <a:pt x="167220" y="793927"/>
                </a:lnTo>
                <a:lnTo>
                  <a:pt x="168325" y="788047"/>
                </a:lnTo>
                <a:lnTo>
                  <a:pt x="170332" y="768235"/>
                </a:lnTo>
                <a:lnTo>
                  <a:pt x="170065" y="758355"/>
                </a:lnTo>
                <a:lnTo>
                  <a:pt x="171069" y="748449"/>
                </a:lnTo>
                <a:lnTo>
                  <a:pt x="172021" y="736892"/>
                </a:lnTo>
                <a:lnTo>
                  <a:pt x="171704" y="725297"/>
                </a:lnTo>
                <a:lnTo>
                  <a:pt x="172656" y="713524"/>
                </a:lnTo>
                <a:lnTo>
                  <a:pt x="172339" y="701586"/>
                </a:lnTo>
                <a:lnTo>
                  <a:pt x="173393" y="693877"/>
                </a:lnTo>
                <a:lnTo>
                  <a:pt x="174244" y="678484"/>
                </a:lnTo>
                <a:lnTo>
                  <a:pt x="174218" y="677837"/>
                </a:lnTo>
                <a:lnTo>
                  <a:pt x="174891" y="658482"/>
                </a:lnTo>
                <a:lnTo>
                  <a:pt x="176784" y="631520"/>
                </a:lnTo>
                <a:lnTo>
                  <a:pt x="176771" y="631202"/>
                </a:lnTo>
                <a:lnTo>
                  <a:pt x="176415" y="618045"/>
                </a:lnTo>
                <a:lnTo>
                  <a:pt x="176441" y="618782"/>
                </a:lnTo>
                <a:lnTo>
                  <a:pt x="177749" y="573366"/>
                </a:lnTo>
                <a:lnTo>
                  <a:pt x="177723" y="572643"/>
                </a:lnTo>
                <a:lnTo>
                  <a:pt x="178803" y="565289"/>
                </a:lnTo>
                <a:lnTo>
                  <a:pt x="178396" y="550659"/>
                </a:lnTo>
                <a:lnTo>
                  <a:pt x="177152" y="504596"/>
                </a:lnTo>
                <a:lnTo>
                  <a:pt x="178206" y="496519"/>
                </a:lnTo>
                <a:lnTo>
                  <a:pt x="176733" y="489280"/>
                </a:lnTo>
                <a:lnTo>
                  <a:pt x="175831" y="455917"/>
                </a:lnTo>
                <a:lnTo>
                  <a:pt x="175069" y="427812"/>
                </a:lnTo>
                <a:lnTo>
                  <a:pt x="174866" y="420204"/>
                </a:lnTo>
                <a:lnTo>
                  <a:pt x="173355" y="411810"/>
                </a:lnTo>
                <a:lnTo>
                  <a:pt x="173113" y="402551"/>
                </a:lnTo>
                <a:lnTo>
                  <a:pt x="172897" y="394944"/>
                </a:lnTo>
                <a:lnTo>
                  <a:pt x="171513" y="386880"/>
                </a:lnTo>
                <a:lnTo>
                  <a:pt x="171373" y="385572"/>
                </a:lnTo>
                <a:lnTo>
                  <a:pt x="171069" y="374459"/>
                </a:lnTo>
                <a:lnTo>
                  <a:pt x="170916" y="368642"/>
                </a:lnTo>
                <a:lnTo>
                  <a:pt x="170675" y="367258"/>
                </a:lnTo>
                <a:lnTo>
                  <a:pt x="169405" y="359968"/>
                </a:lnTo>
                <a:lnTo>
                  <a:pt x="168592" y="329920"/>
                </a:lnTo>
                <a:lnTo>
                  <a:pt x="168579" y="329196"/>
                </a:lnTo>
                <a:lnTo>
                  <a:pt x="167182" y="324866"/>
                </a:lnTo>
                <a:lnTo>
                  <a:pt x="166852" y="312724"/>
                </a:lnTo>
                <a:lnTo>
                  <a:pt x="166433" y="297053"/>
                </a:lnTo>
                <a:lnTo>
                  <a:pt x="166420" y="296316"/>
                </a:lnTo>
                <a:lnTo>
                  <a:pt x="159766" y="238683"/>
                </a:lnTo>
                <a:lnTo>
                  <a:pt x="156235" y="202196"/>
                </a:lnTo>
                <a:lnTo>
                  <a:pt x="156197" y="200888"/>
                </a:lnTo>
                <a:lnTo>
                  <a:pt x="156019" y="194271"/>
                </a:lnTo>
                <a:lnTo>
                  <a:pt x="156006" y="193954"/>
                </a:lnTo>
                <a:lnTo>
                  <a:pt x="154292" y="177241"/>
                </a:lnTo>
                <a:lnTo>
                  <a:pt x="152781" y="168871"/>
                </a:lnTo>
                <a:lnTo>
                  <a:pt x="152565" y="160705"/>
                </a:lnTo>
                <a:lnTo>
                  <a:pt x="149567" y="144132"/>
                </a:lnTo>
                <a:lnTo>
                  <a:pt x="149567" y="143700"/>
                </a:lnTo>
                <a:lnTo>
                  <a:pt x="148056" y="135089"/>
                </a:lnTo>
                <a:lnTo>
                  <a:pt x="140322" y="83820"/>
                </a:lnTo>
                <a:lnTo>
                  <a:pt x="140169" y="78714"/>
                </a:lnTo>
                <a:lnTo>
                  <a:pt x="140081" y="74930"/>
                </a:lnTo>
                <a:lnTo>
                  <a:pt x="140055" y="74193"/>
                </a:lnTo>
                <a:lnTo>
                  <a:pt x="136994" y="54889"/>
                </a:lnTo>
                <a:lnTo>
                  <a:pt x="134150" y="43878"/>
                </a:lnTo>
                <a:lnTo>
                  <a:pt x="132575" y="32689"/>
                </a:lnTo>
                <a:lnTo>
                  <a:pt x="126898" y="10528"/>
                </a:lnTo>
                <a:lnTo>
                  <a:pt x="126669" y="2476"/>
                </a:lnTo>
                <a:lnTo>
                  <a:pt x="125488" y="2374"/>
                </a:lnTo>
                <a:lnTo>
                  <a:pt x="125387" y="1778"/>
                </a:lnTo>
                <a:lnTo>
                  <a:pt x="120294" y="1193"/>
                </a:lnTo>
                <a:lnTo>
                  <a:pt x="116459" y="558"/>
                </a:lnTo>
                <a:lnTo>
                  <a:pt x="110096" y="0"/>
                </a:lnTo>
                <a:lnTo>
                  <a:pt x="102552" y="3136"/>
                </a:lnTo>
                <a:lnTo>
                  <a:pt x="96291" y="6235"/>
                </a:lnTo>
                <a:lnTo>
                  <a:pt x="95110" y="9918"/>
                </a:lnTo>
                <a:lnTo>
                  <a:pt x="93980" y="15074"/>
                </a:lnTo>
                <a:lnTo>
                  <a:pt x="94297" y="26771"/>
                </a:lnTo>
                <a:lnTo>
                  <a:pt x="94322" y="27508"/>
                </a:lnTo>
                <a:lnTo>
                  <a:pt x="97294" y="43522"/>
                </a:lnTo>
                <a:lnTo>
                  <a:pt x="97409" y="47917"/>
                </a:lnTo>
                <a:lnTo>
                  <a:pt x="97497" y="50838"/>
                </a:lnTo>
                <a:lnTo>
                  <a:pt x="97523" y="51574"/>
                </a:lnTo>
                <a:lnTo>
                  <a:pt x="101955" y="75095"/>
                </a:lnTo>
                <a:lnTo>
                  <a:pt x="102158" y="82181"/>
                </a:lnTo>
                <a:lnTo>
                  <a:pt x="102184" y="82905"/>
                </a:lnTo>
                <a:lnTo>
                  <a:pt x="103619" y="89547"/>
                </a:lnTo>
                <a:lnTo>
                  <a:pt x="103797" y="95669"/>
                </a:lnTo>
                <a:lnTo>
                  <a:pt x="103822" y="96405"/>
                </a:lnTo>
                <a:lnTo>
                  <a:pt x="106718" y="109867"/>
                </a:lnTo>
                <a:lnTo>
                  <a:pt x="106908" y="116560"/>
                </a:lnTo>
                <a:lnTo>
                  <a:pt x="109931" y="130632"/>
                </a:lnTo>
                <a:lnTo>
                  <a:pt x="111429" y="143395"/>
                </a:lnTo>
                <a:lnTo>
                  <a:pt x="111658" y="151447"/>
                </a:lnTo>
                <a:lnTo>
                  <a:pt x="113131" y="158724"/>
                </a:lnTo>
                <a:lnTo>
                  <a:pt x="120738" y="205257"/>
                </a:lnTo>
                <a:lnTo>
                  <a:pt x="120992" y="214122"/>
                </a:lnTo>
                <a:lnTo>
                  <a:pt x="122389" y="222859"/>
                </a:lnTo>
                <a:lnTo>
                  <a:pt x="122542" y="224396"/>
                </a:lnTo>
                <a:lnTo>
                  <a:pt x="124053" y="233781"/>
                </a:lnTo>
                <a:lnTo>
                  <a:pt x="124142" y="237134"/>
                </a:lnTo>
                <a:lnTo>
                  <a:pt x="124294" y="242468"/>
                </a:lnTo>
                <a:lnTo>
                  <a:pt x="127292" y="259422"/>
                </a:lnTo>
                <a:lnTo>
                  <a:pt x="127762" y="276707"/>
                </a:lnTo>
                <a:lnTo>
                  <a:pt x="127800" y="277850"/>
                </a:lnTo>
                <a:lnTo>
                  <a:pt x="129578" y="296760"/>
                </a:lnTo>
                <a:lnTo>
                  <a:pt x="129870" y="307555"/>
                </a:lnTo>
                <a:lnTo>
                  <a:pt x="131343" y="314833"/>
                </a:lnTo>
                <a:lnTo>
                  <a:pt x="132829" y="322846"/>
                </a:lnTo>
                <a:lnTo>
                  <a:pt x="134302" y="330123"/>
                </a:lnTo>
                <a:lnTo>
                  <a:pt x="134429" y="335254"/>
                </a:lnTo>
                <a:lnTo>
                  <a:pt x="132080" y="341896"/>
                </a:lnTo>
                <a:lnTo>
                  <a:pt x="132092" y="342607"/>
                </a:lnTo>
                <a:lnTo>
                  <a:pt x="132219" y="347268"/>
                </a:lnTo>
                <a:lnTo>
                  <a:pt x="132410" y="354330"/>
                </a:lnTo>
                <a:lnTo>
                  <a:pt x="132461" y="355790"/>
                </a:lnTo>
                <a:lnTo>
                  <a:pt x="135166" y="362292"/>
                </a:lnTo>
                <a:lnTo>
                  <a:pt x="135547" y="376199"/>
                </a:lnTo>
                <a:lnTo>
                  <a:pt x="134505" y="384276"/>
                </a:lnTo>
                <a:lnTo>
                  <a:pt x="135978" y="392226"/>
                </a:lnTo>
                <a:lnTo>
                  <a:pt x="136220" y="401053"/>
                </a:lnTo>
                <a:lnTo>
                  <a:pt x="137896" y="415645"/>
                </a:lnTo>
                <a:lnTo>
                  <a:pt x="139230" y="422910"/>
                </a:lnTo>
                <a:lnTo>
                  <a:pt x="138264" y="429539"/>
                </a:lnTo>
                <a:lnTo>
                  <a:pt x="139750" y="437527"/>
                </a:lnTo>
                <a:lnTo>
                  <a:pt x="139915" y="443407"/>
                </a:lnTo>
                <a:lnTo>
                  <a:pt x="141351" y="449211"/>
                </a:lnTo>
                <a:lnTo>
                  <a:pt x="141668" y="460921"/>
                </a:lnTo>
                <a:lnTo>
                  <a:pt x="140576" y="467537"/>
                </a:lnTo>
                <a:lnTo>
                  <a:pt x="140589" y="468236"/>
                </a:lnTo>
                <a:lnTo>
                  <a:pt x="141185" y="490194"/>
                </a:lnTo>
                <a:lnTo>
                  <a:pt x="141643" y="507022"/>
                </a:lnTo>
                <a:lnTo>
                  <a:pt x="140677" y="518020"/>
                </a:lnTo>
                <a:lnTo>
                  <a:pt x="140690" y="518706"/>
                </a:lnTo>
                <a:lnTo>
                  <a:pt x="141173" y="536308"/>
                </a:lnTo>
                <a:lnTo>
                  <a:pt x="140055" y="542188"/>
                </a:lnTo>
                <a:lnTo>
                  <a:pt x="142176" y="620433"/>
                </a:lnTo>
                <a:lnTo>
                  <a:pt x="141033" y="624865"/>
                </a:lnTo>
                <a:lnTo>
                  <a:pt x="141109" y="627773"/>
                </a:lnTo>
                <a:lnTo>
                  <a:pt x="139966" y="632206"/>
                </a:lnTo>
                <a:lnTo>
                  <a:pt x="139979" y="632929"/>
                </a:lnTo>
                <a:lnTo>
                  <a:pt x="140131" y="638835"/>
                </a:lnTo>
                <a:lnTo>
                  <a:pt x="139065" y="646137"/>
                </a:lnTo>
                <a:lnTo>
                  <a:pt x="139242" y="652716"/>
                </a:lnTo>
                <a:lnTo>
                  <a:pt x="138201" y="660793"/>
                </a:lnTo>
                <a:lnTo>
                  <a:pt x="138252" y="661162"/>
                </a:lnTo>
                <a:lnTo>
                  <a:pt x="138214" y="661530"/>
                </a:lnTo>
                <a:lnTo>
                  <a:pt x="139649" y="669886"/>
                </a:lnTo>
                <a:lnTo>
                  <a:pt x="138658" y="677621"/>
                </a:lnTo>
                <a:lnTo>
                  <a:pt x="137668" y="688073"/>
                </a:lnTo>
                <a:lnTo>
                  <a:pt x="137680" y="688746"/>
                </a:lnTo>
                <a:lnTo>
                  <a:pt x="137833" y="694474"/>
                </a:lnTo>
                <a:lnTo>
                  <a:pt x="137947" y="698487"/>
                </a:lnTo>
                <a:lnTo>
                  <a:pt x="135978" y="719404"/>
                </a:lnTo>
                <a:lnTo>
                  <a:pt x="135991" y="720077"/>
                </a:lnTo>
                <a:lnTo>
                  <a:pt x="134924" y="727303"/>
                </a:lnTo>
                <a:lnTo>
                  <a:pt x="135089" y="733666"/>
                </a:lnTo>
                <a:lnTo>
                  <a:pt x="135102" y="734453"/>
                </a:lnTo>
                <a:lnTo>
                  <a:pt x="134035" y="741591"/>
                </a:lnTo>
                <a:lnTo>
                  <a:pt x="134200" y="748195"/>
                </a:lnTo>
                <a:lnTo>
                  <a:pt x="131000" y="770039"/>
                </a:lnTo>
                <a:lnTo>
                  <a:pt x="130911" y="771550"/>
                </a:lnTo>
                <a:lnTo>
                  <a:pt x="129984" y="779576"/>
                </a:lnTo>
                <a:lnTo>
                  <a:pt x="130149" y="786168"/>
                </a:lnTo>
                <a:lnTo>
                  <a:pt x="129133" y="794969"/>
                </a:lnTo>
                <a:lnTo>
                  <a:pt x="128168" y="806399"/>
                </a:lnTo>
                <a:lnTo>
                  <a:pt x="127736" y="809421"/>
                </a:lnTo>
                <a:lnTo>
                  <a:pt x="125958" y="818464"/>
                </a:lnTo>
                <a:lnTo>
                  <a:pt x="125158" y="827709"/>
                </a:lnTo>
                <a:lnTo>
                  <a:pt x="124980" y="829043"/>
                </a:lnTo>
                <a:lnTo>
                  <a:pt x="122745" y="840511"/>
                </a:lnTo>
                <a:lnTo>
                  <a:pt x="122758" y="841273"/>
                </a:lnTo>
                <a:lnTo>
                  <a:pt x="122186" y="843445"/>
                </a:lnTo>
                <a:lnTo>
                  <a:pt x="121602" y="844931"/>
                </a:lnTo>
                <a:lnTo>
                  <a:pt x="117792" y="845032"/>
                </a:lnTo>
                <a:lnTo>
                  <a:pt x="114719" y="844537"/>
                </a:lnTo>
                <a:lnTo>
                  <a:pt x="113944" y="843673"/>
                </a:lnTo>
                <a:lnTo>
                  <a:pt x="113919" y="842949"/>
                </a:lnTo>
                <a:lnTo>
                  <a:pt x="108686" y="837374"/>
                </a:lnTo>
                <a:lnTo>
                  <a:pt x="100749" y="825601"/>
                </a:lnTo>
                <a:lnTo>
                  <a:pt x="96786" y="819988"/>
                </a:lnTo>
                <a:lnTo>
                  <a:pt x="92811" y="813955"/>
                </a:lnTo>
                <a:lnTo>
                  <a:pt x="83578" y="801624"/>
                </a:lnTo>
                <a:lnTo>
                  <a:pt x="78333" y="795616"/>
                </a:lnTo>
                <a:lnTo>
                  <a:pt x="73050" y="788441"/>
                </a:lnTo>
                <a:lnTo>
                  <a:pt x="70396" y="784123"/>
                </a:lnTo>
                <a:lnTo>
                  <a:pt x="69443" y="782726"/>
                </a:lnTo>
                <a:lnTo>
                  <a:pt x="67716" y="778891"/>
                </a:lnTo>
                <a:lnTo>
                  <a:pt x="64706" y="774407"/>
                </a:lnTo>
                <a:lnTo>
                  <a:pt x="63728" y="772223"/>
                </a:lnTo>
                <a:lnTo>
                  <a:pt x="55778" y="760361"/>
                </a:lnTo>
                <a:lnTo>
                  <a:pt x="49161" y="750760"/>
                </a:lnTo>
                <a:lnTo>
                  <a:pt x="41427" y="746671"/>
                </a:lnTo>
                <a:lnTo>
                  <a:pt x="31254" y="746213"/>
                </a:lnTo>
                <a:lnTo>
                  <a:pt x="19850" y="747433"/>
                </a:lnTo>
                <a:lnTo>
                  <a:pt x="17310" y="747509"/>
                </a:lnTo>
                <a:lnTo>
                  <a:pt x="13487" y="746874"/>
                </a:lnTo>
                <a:lnTo>
                  <a:pt x="10985" y="748411"/>
                </a:lnTo>
                <a:lnTo>
                  <a:pt x="5969" y="750735"/>
                </a:lnTo>
                <a:lnTo>
                  <a:pt x="5003" y="752106"/>
                </a:lnTo>
                <a:lnTo>
                  <a:pt x="4737" y="752233"/>
                </a:lnTo>
                <a:lnTo>
                  <a:pt x="4114" y="753364"/>
                </a:lnTo>
                <a:lnTo>
                  <a:pt x="2298" y="755967"/>
                </a:lnTo>
                <a:lnTo>
                  <a:pt x="0" y="764806"/>
                </a:lnTo>
                <a:lnTo>
                  <a:pt x="101" y="768464"/>
                </a:lnTo>
                <a:lnTo>
                  <a:pt x="241" y="768781"/>
                </a:lnTo>
                <a:lnTo>
                  <a:pt x="114" y="769200"/>
                </a:lnTo>
                <a:lnTo>
                  <a:pt x="1549" y="775004"/>
                </a:lnTo>
                <a:lnTo>
                  <a:pt x="10655" y="782815"/>
                </a:lnTo>
                <a:lnTo>
                  <a:pt x="14592" y="787831"/>
                </a:lnTo>
                <a:lnTo>
                  <a:pt x="39192" y="804722"/>
                </a:lnTo>
                <a:lnTo>
                  <a:pt x="44437" y="810437"/>
                </a:lnTo>
                <a:lnTo>
                  <a:pt x="47167" y="817676"/>
                </a:lnTo>
                <a:lnTo>
                  <a:pt x="52425" y="824128"/>
                </a:lnTo>
                <a:lnTo>
                  <a:pt x="57696" y="830999"/>
                </a:lnTo>
                <a:lnTo>
                  <a:pt x="66954" y="844524"/>
                </a:lnTo>
                <a:lnTo>
                  <a:pt x="72224" y="851395"/>
                </a:lnTo>
                <a:lnTo>
                  <a:pt x="76250" y="856348"/>
                </a:lnTo>
                <a:lnTo>
                  <a:pt x="81445" y="863587"/>
                </a:lnTo>
                <a:lnTo>
                  <a:pt x="86702" y="870026"/>
                </a:lnTo>
                <a:lnTo>
                  <a:pt x="94615" y="880516"/>
                </a:lnTo>
                <a:lnTo>
                  <a:pt x="99834" y="885825"/>
                </a:lnTo>
                <a:lnTo>
                  <a:pt x="103809" y="891514"/>
                </a:lnTo>
                <a:lnTo>
                  <a:pt x="104317" y="892225"/>
                </a:lnTo>
                <a:lnTo>
                  <a:pt x="105156" y="894410"/>
                </a:lnTo>
                <a:lnTo>
                  <a:pt x="106578" y="900226"/>
                </a:lnTo>
                <a:lnTo>
                  <a:pt x="106603" y="900963"/>
                </a:lnTo>
                <a:lnTo>
                  <a:pt x="107988" y="905306"/>
                </a:lnTo>
                <a:lnTo>
                  <a:pt x="109296" y="906741"/>
                </a:lnTo>
                <a:lnTo>
                  <a:pt x="110629" y="908900"/>
                </a:lnTo>
                <a:lnTo>
                  <a:pt x="111975" y="911783"/>
                </a:lnTo>
                <a:lnTo>
                  <a:pt x="113258" y="912482"/>
                </a:lnTo>
                <a:lnTo>
                  <a:pt x="113284" y="913218"/>
                </a:lnTo>
                <a:lnTo>
                  <a:pt x="113309" y="913942"/>
                </a:lnTo>
                <a:lnTo>
                  <a:pt x="118579" y="921118"/>
                </a:lnTo>
                <a:lnTo>
                  <a:pt x="123786" y="925372"/>
                </a:lnTo>
                <a:lnTo>
                  <a:pt x="128600" y="922426"/>
                </a:lnTo>
                <a:lnTo>
                  <a:pt x="127647" y="927468"/>
                </a:lnTo>
                <a:lnTo>
                  <a:pt x="127787" y="927557"/>
                </a:lnTo>
                <a:lnTo>
                  <a:pt x="127673" y="928192"/>
                </a:lnTo>
                <a:lnTo>
                  <a:pt x="128955" y="928890"/>
                </a:lnTo>
                <a:lnTo>
                  <a:pt x="132765" y="928789"/>
                </a:lnTo>
                <a:lnTo>
                  <a:pt x="137807" y="927188"/>
                </a:lnTo>
                <a:lnTo>
                  <a:pt x="140385" y="928585"/>
                </a:lnTo>
                <a:lnTo>
                  <a:pt x="146850" y="932802"/>
                </a:lnTo>
                <a:lnTo>
                  <a:pt x="153174" y="931887"/>
                </a:lnTo>
                <a:lnTo>
                  <a:pt x="154432" y="931125"/>
                </a:lnTo>
                <a:lnTo>
                  <a:pt x="164426" y="925004"/>
                </a:lnTo>
                <a:lnTo>
                  <a:pt x="166827" y="919810"/>
                </a:lnTo>
                <a:lnTo>
                  <a:pt x="170497" y="914768"/>
                </a:lnTo>
                <a:lnTo>
                  <a:pt x="171729" y="913091"/>
                </a:lnTo>
                <a:lnTo>
                  <a:pt x="171500" y="912634"/>
                </a:lnTo>
                <a:lnTo>
                  <a:pt x="171704" y="912368"/>
                </a:lnTo>
                <a:lnTo>
                  <a:pt x="170522" y="909840"/>
                </a:lnTo>
                <a:lnTo>
                  <a:pt x="171564" y="907249"/>
                </a:lnTo>
                <a:lnTo>
                  <a:pt x="171538" y="906538"/>
                </a:lnTo>
                <a:lnTo>
                  <a:pt x="171526" y="905776"/>
                </a:lnTo>
                <a:lnTo>
                  <a:pt x="174028" y="904252"/>
                </a:lnTo>
                <a:lnTo>
                  <a:pt x="173977" y="902804"/>
                </a:lnTo>
                <a:lnTo>
                  <a:pt x="173964" y="902055"/>
                </a:lnTo>
                <a:lnTo>
                  <a:pt x="176314" y="894867"/>
                </a:lnTo>
                <a:lnTo>
                  <a:pt x="177393" y="887780"/>
                </a:lnTo>
                <a:lnTo>
                  <a:pt x="179743" y="880808"/>
                </a:lnTo>
                <a:lnTo>
                  <a:pt x="182105" y="874026"/>
                </a:lnTo>
                <a:lnTo>
                  <a:pt x="184454" y="867054"/>
                </a:lnTo>
                <a:lnTo>
                  <a:pt x="188074" y="860323"/>
                </a:lnTo>
                <a:lnTo>
                  <a:pt x="188836" y="858164"/>
                </a:lnTo>
                <a:lnTo>
                  <a:pt x="191693" y="852868"/>
                </a:lnTo>
                <a:lnTo>
                  <a:pt x="193306" y="848055"/>
                </a:lnTo>
                <a:lnTo>
                  <a:pt x="194056" y="846620"/>
                </a:lnTo>
                <a:lnTo>
                  <a:pt x="203542" y="821486"/>
                </a:lnTo>
                <a:lnTo>
                  <a:pt x="204647" y="815606"/>
                </a:lnTo>
                <a:lnTo>
                  <a:pt x="205740" y="808990"/>
                </a:lnTo>
                <a:lnTo>
                  <a:pt x="210451" y="795439"/>
                </a:lnTo>
                <a:lnTo>
                  <a:pt x="212686" y="789762"/>
                </a:lnTo>
                <a:lnTo>
                  <a:pt x="214033" y="786892"/>
                </a:lnTo>
                <a:lnTo>
                  <a:pt x="214769" y="784504"/>
                </a:lnTo>
                <a:lnTo>
                  <a:pt x="216395" y="780402"/>
                </a:lnTo>
                <a:lnTo>
                  <a:pt x="220002" y="772744"/>
                </a:lnTo>
                <a:lnTo>
                  <a:pt x="222377" y="766622"/>
                </a:lnTo>
                <a:lnTo>
                  <a:pt x="223481" y="760476"/>
                </a:lnTo>
                <a:lnTo>
                  <a:pt x="225856" y="754164"/>
                </a:lnTo>
                <a:lnTo>
                  <a:pt x="228219" y="747636"/>
                </a:lnTo>
                <a:lnTo>
                  <a:pt x="229362" y="743216"/>
                </a:lnTo>
                <a:lnTo>
                  <a:pt x="230212" y="739940"/>
                </a:lnTo>
                <a:lnTo>
                  <a:pt x="230517" y="738784"/>
                </a:lnTo>
                <a:lnTo>
                  <a:pt x="234022" y="727722"/>
                </a:lnTo>
                <a:lnTo>
                  <a:pt x="237655" y="721029"/>
                </a:lnTo>
                <a:lnTo>
                  <a:pt x="240017" y="714387"/>
                </a:lnTo>
                <a:lnTo>
                  <a:pt x="243687" y="709155"/>
                </a:lnTo>
                <a:lnTo>
                  <a:pt x="248450" y="697318"/>
                </a:lnTo>
                <a:lnTo>
                  <a:pt x="250863" y="692861"/>
                </a:lnTo>
                <a:lnTo>
                  <a:pt x="253263" y="687679"/>
                </a:lnTo>
                <a:close/>
              </a:path>
            </a:pathLst>
          </a:custGeom>
          <a:solidFill>
            <a:srgbClr val="00215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F525F804-1B1B-51DD-0845-0AAB9EF00A92}"/>
              </a:ext>
            </a:extLst>
          </p:cNvPr>
          <p:cNvSpPr/>
          <p:nvPr/>
        </p:nvSpPr>
        <p:spPr>
          <a:xfrm rot="19048792">
            <a:off x="12076279" y="5788097"/>
            <a:ext cx="480515" cy="1308991"/>
          </a:xfrm>
          <a:custGeom>
            <a:avLst/>
            <a:gdLst/>
            <a:ahLst/>
            <a:cxnLst/>
            <a:rect l="l" t="t" r="r" b="b"/>
            <a:pathLst>
              <a:path w="253364" h="932815">
                <a:moveTo>
                  <a:pt x="253263" y="687679"/>
                </a:moveTo>
                <a:lnTo>
                  <a:pt x="253238" y="686968"/>
                </a:lnTo>
                <a:lnTo>
                  <a:pt x="253187" y="684771"/>
                </a:lnTo>
                <a:lnTo>
                  <a:pt x="253149" y="683285"/>
                </a:lnTo>
                <a:lnTo>
                  <a:pt x="253123" y="682561"/>
                </a:lnTo>
                <a:lnTo>
                  <a:pt x="251637" y="674547"/>
                </a:lnTo>
                <a:lnTo>
                  <a:pt x="246380" y="668108"/>
                </a:lnTo>
                <a:lnTo>
                  <a:pt x="237439" y="666153"/>
                </a:lnTo>
                <a:lnTo>
                  <a:pt x="234937" y="667689"/>
                </a:lnTo>
                <a:lnTo>
                  <a:pt x="232613" y="667753"/>
                </a:lnTo>
                <a:lnTo>
                  <a:pt x="233565" y="664057"/>
                </a:lnTo>
                <a:lnTo>
                  <a:pt x="233159" y="664235"/>
                </a:lnTo>
                <a:lnTo>
                  <a:pt x="233527" y="662597"/>
                </a:lnTo>
                <a:lnTo>
                  <a:pt x="229755" y="664171"/>
                </a:lnTo>
                <a:lnTo>
                  <a:pt x="227241" y="664972"/>
                </a:lnTo>
                <a:lnTo>
                  <a:pt x="224701" y="665035"/>
                </a:lnTo>
                <a:lnTo>
                  <a:pt x="223494" y="667258"/>
                </a:lnTo>
                <a:lnTo>
                  <a:pt x="220954" y="667334"/>
                </a:lnTo>
                <a:lnTo>
                  <a:pt x="213372" y="668997"/>
                </a:lnTo>
                <a:lnTo>
                  <a:pt x="208610" y="680834"/>
                </a:lnTo>
                <a:lnTo>
                  <a:pt x="207479" y="685990"/>
                </a:lnTo>
                <a:lnTo>
                  <a:pt x="206336" y="690410"/>
                </a:lnTo>
                <a:lnTo>
                  <a:pt x="205206" y="695566"/>
                </a:lnTo>
                <a:lnTo>
                  <a:pt x="205219" y="696277"/>
                </a:lnTo>
                <a:lnTo>
                  <a:pt x="202412" y="705142"/>
                </a:lnTo>
                <a:lnTo>
                  <a:pt x="201688" y="706640"/>
                </a:lnTo>
                <a:lnTo>
                  <a:pt x="201752" y="708837"/>
                </a:lnTo>
                <a:lnTo>
                  <a:pt x="201815" y="711034"/>
                </a:lnTo>
                <a:lnTo>
                  <a:pt x="200647" y="714717"/>
                </a:lnTo>
                <a:lnTo>
                  <a:pt x="199453" y="717677"/>
                </a:lnTo>
                <a:lnTo>
                  <a:pt x="198285" y="721372"/>
                </a:lnTo>
                <a:lnTo>
                  <a:pt x="189928" y="741349"/>
                </a:lnTo>
                <a:lnTo>
                  <a:pt x="182905" y="763498"/>
                </a:lnTo>
                <a:lnTo>
                  <a:pt x="180594" y="771613"/>
                </a:lnTo>
                <a:lnTo>
                  <a:pt x="179349" y="774928"/>
                </a:lnTo>
                <a:lnTo>
                  <a:pt x="176999" y="779767"/>
                </a:lnTo>
                <a:lnTo>
                  <a:pt x="175196" y="786028"/>
                </a:lnTo>
                <a:lnTo>
                  <a:pt x="172300" y="793788"/>
                </a:lnTo>
                <a:lnTo>
                  <a:pt x="169913" y="799706"/>
                </a:lnTo>
                <a:lnTo>
                  <a:pt x="168808" y="805599"/>
                </a:lnTo>
                <a:lnTo>
                  <a:pt x="167513" y="804913"/>
                </a:lnTo>
                <a:lnTo>
                  <a:pt x="167195" y="793203"/>
                </a:lnTo>
                <a:lnTo>
                  <a:pt x="167220" y="793927"/>
                </a:lnTo>
                <a:lnTo>
                  <a:pt x="168325" y="788047"/>
                </a:lnTo>
                <a:lnTo>
                  <a:pt x="170332" y="768235"/>
                </a:lnTo>
                <a:lnTo>
                  <a:pt x="170065" y="758355"/>
                </a:lnTo>
                <a:lnTo>
                  <a:pt x="171069" y="748449"/>
                </a:lnTo>
                <a:lnTo>
                  <a:pt x="172021" y="736892"/>
                </a:lnTo>
                <a:lnTo>
                  <a:pt x="171704" y="725297"/>
                </a:lnTo>
                <a:lnTo>
                  <a:pt x="172656" y="713524"/>
                </a:lnTo>
                <a:lnTo>
                  <a:pt x="172339" y="701586"/>
                </a:lnTo>
                <a:lnTo>
                  <a:pt x="173393" y="693877"/>
                </a:lnTo>
                <a:lnTo>
                  <a:pt x="174244" y="678484"/>
                </a:lnTo>
                <a:lnTo>
                  <a:pt x="174218" y="677837"/>
                </a:lnTo>
                <a:lnTo>
                  <a:pt x="174891" y="658482"/>
                </a:lnTo>
                <a:lnTo>
                  <a:pt x="176784" y="631520"/>
                </a:lnTo>
                <a:lnTo>
                  <a:pt x="176771" y="631202"/>
                </a:lnTo>
                <a:lnTo>
                  <a:pt x="176415" y="618045"/>
                </a:lnTo>
                <a:lnTo>
                  <a:pt x="176441" y="618782"/>
                </a:lnTo>
                <a:lnTo>
                  <a:pt x="177749" y="573366"/>
                </a:lnTo>
                <a:lnTo>
                  <a:pt x="177723" y="572643"/>
                </a:lnTo>
                <a:lnTo>
                  <a:pt x="178803" y="565289"/>
                </a:lnTo>
                <a:lnTo>
                  <a:pt x="178396" y="550659"/>
                </a:lnTo>
                <a:lnTo>
                  <a:pt x="177152" y="504596"/>
                </a:lnTo>
                <a:lnTo>
                  <a:pt x="178206" y="496519"/>
                </a:lnTo>
                <a:lnTo>
                  <a:pt x="176733" y="489280"/>
                </a:lnTo>
                <a:lnTo>
                  <a:pt x="175831" y="455917"/>
                </a:lnTo>
                <a:lnTo>
                  <a:pt x="175069" y="427812"/>
                </a:lnTo>
                <a:lnTo>
                  <a:pt x="174866" y="420204"/>
                </a:lnTo>
                <a:lnTo>
                  <a:pt x="173355" y="411810"/>
                </a:lnTo>
                <a:lnTo>
                  <a:pt x="173113" y="402551"/>
                </a:lnTo>
                <a:lnTo>
                  <a:pt x="172897" y="394944"/>
                </a:lnTo>
                <a:lnTo>
                  <a:pt x="171513" y="386880"/>
                </a:lnTo>
                <a:lnTo>
                  <a:pt x="171373" y="385572"/>
                </a:lnTo>
                <a:lnTo>
                  <a:pt x="171069" y="374459"/>
                </a:lnTo>
                <a:lnTo>
                  <a:pt x="170916" y="368642"/>
                </a:lnTo>
                <a:lnTo>
                  <a:pt x="170675" y="367258"/>
                </a:lnTo>
                <a:lnTo>
                  <a:pt x="169405" y="359968"/>
                </a:lnTo>
                <a:lnTo>
                  <a:pt x="168592" y="329920"/>
                </a:lnTo>
                <a:lnTo>
                  <a:pt x="168579" y="329196"/>
                </a:lnTo>
                <a:lnTo>
                  <a:pt x="167182" y="324866"/>
                </a:lnTo>
                <a:lnTo>
                  <a:pt x="166852" y="312724"/>
                </a:lnTo>
                <a:lnTo>
                  <a:pt x="166433" y="297053"/>
                </a:lnTo>
                <a:lnTo>
                  <a:pt x="166420" y="296316"/>
                </a:lnTo>
                <a:lnTo>
                  <a:pt x="159766" y="238683"/>
                </a:lnTo>
                <a:lnTo>
                  <a:pt x="156235" y="202196"/>
                </a:lnTo>
                <a:lnTo>
                  <a:pt x="156197" y="200888"/>
                </a:lnTo>
                <a:lnTo>
                  <a:pt x="156019" y="194271"/>
                </a:lnTo>
                <a:lnTo>
                  <a:pt x="156006" y="193954"/>
                </a:lnTo>
                <a:lnTo>
                  <a:pt x="154292" y="177241"/>
                </a:lnTo>
                <a:lnTo>
                  <a:pt x="152781" y="168871"/>
                </a:lnTo>
                <a:lnTo>
                  <a:pt x="152565" y="160705"/>
                </a:lnTo>
                <a:lnTo>
                  <a:pt x="149567" y="144132"/>
                </a:lnTo>
                <a:lnTo>
                  <a:pt x="149567" y="143700"/>
                </a:lnTo>
                <a:lnTo>
                  <a:pt x="148056" y="135089"/>
                </a:lnTo>
                <a:lnTo>
                  <a:pt x="140322" y="83820"/>
                </a:lnTo>
                <a:lnTo>
                  <a:pt x="140169" y="78714"/>
                </a:lnTo>
                <a:lnTo>
                  <a:pt x="140081" y="74930"/>
                </a:lnTo>
                <a:lnTo>
                  <a:pt x="140055" y="74193"/>
                </a:lnTo>
                <a:lnTo>
                  <a:pt x="136994" y="54889"/>
                </a:lnTo>
                <a:lnTo>
                  <a:pt x="134150" y="43878"/>
                </a:lnTo>
                <a:lnTo>
                  <a:pt x="132575" y="32689"/>
                </a:lnTo>
                <a:lnTo>
                  <a:pt x="126898" y="10528"/>
                </a:lnTo>
                <a:lnTo>
                  <a:pt x="126669" y="2476"/>
                </a:lnTo>
                <a:lnTo>
                  <a:pt x="125488" y="2374"/>
                </a:lnTo>
                <a:lnTo>
                  <a:pt x="125387" y="1778"/>
                </a:lnTo>
                <a:lnTo>
                  <a:pt x="120294" y="1193"/>
                </a:lnTo>
                <a:lnTo>
                  <a:pt x="116459" y="558"/>
                </a:lnTo>
                <a:lnTo>
                  <a:pt x="110096" y="0"/>
                </a:lnTo>
                <a:lnTo>
                  <a:pt x="102552" y="3136"/>
                </a:lnTo>
                <a:lnTo>
                  <a:pt x="96291" y="6235"/>
                </a:lnTo>
                <a:lnTo>
                  <a:pt x="95110" y="9918"/>
                </a:lnTo>
                <a:lnTo>
                  <a:pt x="93980" y="15074"/>
                </a:lnTo>
                <a:lnTo>
                  <a:pt x="94297" y="26771"/>
                </a:lnTo>
                <a:lnTo>
                  <a:pt x="94322" y="27508"/>
                </a:lnTo>
                <a:lnTo>
                  <a:pt x="97294" y="43522"/>
                </a:lnTo>
                <a:lnTo>
                  <a:pt x="97409" y="47917"/>
                </a:lnTo>
                <a:lnTo>
                  <a:pt x="97497" y="50838"/>
                </a:lnTo>
                <a:lnTo>
                  <a:pt x="97523" y="51574"/>
                </a:lnTo>
                <a:lnTo>
                  <a:pt x="101955" y="75095"/>
                </a:lnTo>
                <a:lnTo>
                  <a:pt x="102158" y="82181"/>
                </a:lnTo>
                <a:lnTo>
                  <a:pt x="102184" y="82905"/>
                </a:lnTo>
                <a:lnTo>
                  <a:pt x="103619" y="89547"/>
                </a:lnTo>
                <a:lnTo>
                  <a:pt x="103797" y="95669"/>
                </a:lnTo>
                <a:lnTo>
                  <a:pt x="103822" y="96405"/>
                </a:lnTo>
                <a:lnTo>
                  <a:pt x="106718" y="109867"/>
                </a:lnTo>
                <a:lnTo>
                  <a:pt x="106908" y="116560"/>
                </a:lnTo>
                <a:lnTo>
                  <a:pt x="109931" y="130632"/>
                </a:lnTo>
                <a:lnTo>
                  <a:pt x="111429" y="143395"/>
                </a:lnTo>
                <a:lnTo>
                  <a:pt x="111658" y="151447"/>
                </a:lnTo>
                <a:lnTo>
                  <a:pt x="113131" y="158724"/>
                </a:lnTo>
                <a:lnTo>
                  <a:pt x="120738" y="205257"/>
                </a:lnTo>
                <a:lnTo>
                  <a:pt x="120992" y="214122"/>
                </a:lnTo>
                <a:lnTo>
                  <a:pt x="122389" y="222859"/>
                </a:lnTo>
                <a:lnTo>
                  <a:pt x="122542" y="224396"/>
                </a:lnTo>
                <a:lnTo>
                  <a:pt x="124053" y="233781"/>
                </a:lnTo>
                <a:lnTo>
                  <a:pt x="124142" y="237134"/>
                </a:lnTo>
                <a:lnTo>
                  <a:pt x="124294" y="242468"/>
                </a:lnTo>
                <a:lnTo>
                  <a:pt x="127292" y="259422"/>
                </a:lnTo>
                <a:lnTo>
                  <a:pt x="127762" y="276707"/>
                </a:lnTo>
                <a:lnTo>
                  <a:pt x="127800" y="277850"/>
                </a:lnTo>
                <a:lnTo>
                  <a:pt x="129578" y="296760"/>
                </a:lnTo>
                <a:lnTo>
                  <a:pt x="129870" y="307555"/>
                </a:lnTo>
                <a:lnTo>
                  <a:pt x="131343" y="314833"/>
                </a:lnTo>
                <a:lnTo>
                  <a:pt x="132829" y="322846"/>
                </a:lnTo>
                <a:lnTo>
                  <a:pt x="134302" y="330123"/>
                </a:lnTo>
                <a:lnTo>
                  <a:pt x="134429" y="335254"/>
                </a:lnTo>
                <a:lnTo>
                  <a:pt x="132080" y="341896"/>
                </a:lnTo>
                <a:lnTo>
                  <a:pt x="132092" y="342607"/>
                </a:lnTo>
                <a:lnTo>
                  <a:pt x="132219" y="347268"/>
                </a:lnTo>
                <a:lnTo>
                  <a:pt x="132410" y="354330"/>
                </a:lnTo>
                <a:lnTo>
                  <a:pt x="132461" y="355790"/>
                </a:lnTo>
                <a:lnTo>
                  <a:pt x="135166" y="362292"/>
                </a:lnTo>
                <a:lnTo>
                  <a:pt x="135547" y="376199"/>
                </a:lnTo>
                <a:lnTo>
                  <a:pt x="134505" y="384276"/>
                </a:lnTo>
                <a:lnTo>
                  <a:pt x="135978" y="392226"/>
                </a:lnTo>
                <a:lnTo>
                  <a:pt x="136220" y="401053"/>
                </a:lnTo>
                <a:lnTo>
                  <a:pt x="137896" y="415645"/>
                </a:lnTo>
                <a:lnTo>
                  <a:pt x="139230" y="422910"/>
                </a:lnTo>
                <a:lnTo>
                  <a:pt x="138264" y="429539"/>
                </a:lnTo>
                <a:lnTo>
                  <a:pt x="139750" y="437527"/>
                </a:lnTo>
                <a:lnTo>
                  <a:pt x="139915" y="443407"/>
                </a:lnTo>
                <a:lnTo>
                  <a:pt x="141351" y="449211"/>
                </a:lnTo>
                <a:lnTo>
                  <a:pt x="141668" y="460921"/>
                </a:lnTo>
                <a:lnTo>
                  <a:pt x="140576" y="467537"/>
                </a:lnTo>
                <a:lnTo>
                  <a:pt x="140589" y="468236"/>
                </a:lnTo>
                <a:lnTo>
                  <a:pt x="141185" y="490194"/>
                </a:lnTo>
                <a:lnTo>
                  <a:pt x="141643" y="507022"/>
                </a:lnTo>
                <a:lnTo>
                  <a:pt x="140677" y="518020"/>
                </a:lnTo>
                <a:lnTo>
                  <a:pt x="140690" y="518706"/>
                </a:lnTo>
                <a:lnTo>
                  <a:pt x="141173" y="536308"/>
                </a:lnTo>
                <a:lnTo>
                  <a:pt x="140055" y="542188"/>
                </a:lnTo>
                <a:lnTo>
                  <a:pt x="142176" y="620433"/>
                </a:lnTo>
                <a:lnTo>
                  <a:pt x="141033" y="624865"/>
                </a:lnTo>
                <a:lnTo>
                  <a:pt x="141109" y="627773"/>
                </a:lnTo>
                <a:lnTo>
                  <a:pt x="139966" y="632206"/>
                </a:lnTo>
                <a:lnTo>
                  <a:pt x="139979" y="632929"/>
                </a:lnTo>
                <a:lnTo>
                  <a:pt x="140131" y="638835"/>
                </a:lnTo>
                <a:lnTo>
                  <a:pt x="139065" y="646137"/>
                </a:lnTo>
                <a:lnTo>
                  <a:pt x="139242" y="652716"/>
                </a:lnTo>
                <a:lnTo>
                  <a:pt x="138201" y="660793"/>
                </a:lnTo>
                <a:lnTo>
                  <a:pt x="138252" y="661162"/>
                </a:lnTo>
                <a:lnTo>
                  <a:pt x="138214" y="661530"/>
                </a:lnTo>
                <a:lnTo>
                  <a:pt x="139649" y="669886"/>
                </a:lnTo>
                <a:lnTo>
                  <a:pt x="138658" y="677621"/>
                </a:lnTo>
                <a:lnTo>
                  <a:pt x="137668" y="688073"/>
                </a:lnTo>
                <a:lnTo>
                  <a:pt x="137680" y="688746"/>
                </a:lnTo>
                <a:lnTo>
                  <a:pt x="137833" y="694474"/>
                </a:lnTo>
                <a:lnTo>
                  <a:pt x="137947" y="698487"/>
                </a:lnTo>
                <a:lnTo>
                  <a:pt x="135978" y="719404"/>
                </a:lnTo>
                <a:lnTo>
                  <a:pt x="135991" y="720077"/>
                </a:lnTo>
                <a:lnTo>
                  <a:pt x="134924" y="727303"/>
                </a:lnTo>
                <a:lnTo>
                  <a:pt x="135089" y="733666"/>
                </a:lnTo>
                <a:lnTo>
                  <a:pt x="135102" y="734453"/>
                </a:lnTo>
                <a:lnTo>
                  <a:pt x="134035" y="741591"/>
                </a:lnTo>
                <a:lnTo>
                  <a:pt x="134200" y="748195"/>
                </a:lnTo>
                <a:lnTo>
                  <a:pt x="131000" y="770039"/>
                </a:lnTo>
                <a:lnTo>
                  <a:pt x="130911" y="771550"/>
                </a:lnTo>
                <a:lnTo>
                  <a:pt x="129984" y="779576"/>
                </a:lnTo>
                <a:lnTo>
                  <a:pt x="130149" y="786168"/>
                </a:lnTo>
                <a:lnTo>
                  <a:pt x="129133" y="794969"/>
                </a:lnTo>
                <a:lnTo>
                  <a:pt x="128168" y="806399"/>
                </a:lnTo>
                <a:lnTo>
                  <a:pt x="127736" y="809421"/>
                </a:lnTo>
                <a:lnTo>
                  <a:pt x="125958" y="818464"/>
                </a:lnTo>
                <a:lnTo>
                  <a:pt x="125158" y="827709"/>
                </a:lnTo>
                <a:lnTo>
                  <a:pt x="124980" y="829043"/>
                </a:lnTo>
                <a:lnTo>
                  <a:pt x="122745" y="840511"/>
                </a:lnTo>
                <a:lnTo>
                  <a:pt x="122758" y="841273"/>
                </a:lnTo>
                <a:lnTo>
                  <a:pt x="122186" y="843445"/>
                </a:lnTo>
                <a:lnTo>
                  <a:pt x="121602" y="844931"/>
                </a:lnTo>
                <a:lnTo>
                  <a:pt x="117792" y="845032"/>
                </a:lnTo>
                <a:lnTo>
                  <a:pt x="114719" y="844537"/>
                </a:lnTo>
                <a:lnTo>
                  <a:pt x="113944" y="843673"/>
                </a:lnTo>
                <a:lnTo>
                  <a:pt x="113919" y="842949"/>
                </a:lnTo>
                <a:lnTo>
                  <a:pt x="108686" y="837374"/>
                </a:lnTo>
                <a:lnTo>
                  <a:pt x="100749" y="825601"/>
                </a:lnTo>
                <a:lnTo>
                  <a:pt x="96786" y="819988"/>
                </a:lnTo>
                <a:lnTo>
                  <a:pt x="92811" y="813955"/>
                </a:lnTo>
                <a:lnTo>
                  <a:pt x="83578" y="801624"/>
                </a:lnTo>
                <a:lnTo>
                  <a:pt x="78333" y="795616"/>
                </a:lnTo>
                <a:lnTo>
                  <a:pt x="73050" y="788441"/>
                </a:lnTo>
                <a:lnTo>
                  <a:pt x="70396" y="784123"/>
                </a:lnTo>
                <a:lnTo>
                  <a:pt x="69443" y="782726"/>
                </a:lnTo>
                <a:lnTo>
                  <a:pt x="67716" y="778891"/>
                </a:lnTo>
                <a:lnTo>
                  <a:pt x="64706" y="774407"/>
                </a:lnTo>
                <a:lnTo>
                  <a:pt x="63728" y="772223"/>
                </a:lnTo>
                <a:lnTo>
                  <a:pt x="55778" y="760361"/>
                </a:lnTo>
                <a:lnTo>
                  <a:pt x="49161" y="750760"/>
                </a:lnTo>
                <a:lnTo>
                  <a:pt x="41427" y="746671"/>
                </a:lnTo>
                <a:lnTo>
                  <a:pt x="31254" y="746213"/>
                </a:lnTo>
                <a:lnTo>
                  <a:pt x="19850" y="747433"/>
                </a:lnTo>
                <a:lnTo>
                  <a:pt x="17310" y="747509"/>
                </a:lnTo>
                <a:lnTo>
                  <a:pt x="13487" y="746874"/>
                </a:lnTo>
                <a:lnTo>
                  <a:pt x="10985" y="748411"/>
                </a:lnTo>
                <a:lnTo>
                  <a:pt x="5969" y="750735"/>
                </a:lnTo>
                <a:lnTo>
                  <a:pt x="5003" y="752106"/>
                </a:lnTo>
                <a:lnTo>
                  <a:pt x="4737" y="752233"/>
                </a:lnTo>
                <a:lnTo>
                  <a:pt x="4114" y="753364"/>
                </a:lnTo>
                <a:lnTo>
                  <a:pt x="2298" y="755967"/>
                </a:lnTo>
                <a:lnTo>
                  <a:pt x="0" y="764806"/>
                </a:lnTo>
                <a:lnTo>
                  <a:pt x="101" y="768464"/>
                </a:lnTo>
                <a:lnTo>
                  <a:pt x="241" y="768781"/>
                </a:lnTo>
                <a:lnTo>
                  <a:pt x="114" y="769200"/>
                </a:lnTo>
                <a:lnTo>
                  <a:pt x="1549" y="775004"/>
                </a:lnTo>
                <a:lnTo>
                  <a:pt x="10655" y="782815"/>
                </a:lnTo>
                <a:lnTo>
                  <a:pt x="14592" y="787831"/>
                </a:lnTo>
                <a:lnTo>
                  <a:pt x="39192" y="804722"/>
                </a:lnTo>
                <a:lnTo>
                  <a:pt x="44437" y="810437"/>
                </a:lnTo>
                <a:lnTo>
                  <a:pt x="47167" y="817676"/>
                </a:lnTo>
                <a:lnTo>
                  <a:pt x="52425" y="824128"/>
                </a:lnTo>
                <a:lnTo>
                  <a:pt x="57696" y="830999"/>
                </a:lnTo>
                <a:lnTo>
                  <a:pt x="66954" y="844524"/>
                </a:lnTo>
                <a:lnTo>
                  <a:pt x="72224" y="851395"/>
                </a:lnTo>
                <a:lnTo>
                  <a:pt x="76250" y="856348"/>
                </a:lnTo>
                <a:lnTo>
                  <a:pt x="81445" y="863587"/>
                </a:lnTo>
                <a:lnTo>
                  <a:pt x="86702" y="870026"/>
                </a:lnTo>
                <a:lnTo>
                  <a:pt x="94615" y="880516"/>
                </a:lnTo>
                <a:lnTo>
                  <a:pt x="99834" y="885825"/>
                </a:lnTo>
                <a:lnTo>
                  <a:pt x="103809" y="891514"/>
                </a:lnTo>
                <a:lnTo>
                  <a:pt x="104317" y="892225"/>
                </a:lnTo>
                <a:lnTo>
                  <a:pt x="105156" y="894410"/>
                </a:lnTo>
                <a:lnTo>
                  <a:pt x="106578" y="900226"/>
                </a:lnTo>
                <a:lnTo>
                  <a:pt x="106603" y="900963"/>
                </a:lnTo>
                <a:lnTo>
                  <a:pt x="107988" y="905306"/>
                </a:lnTo>
                <a:lnTo>
                  <a:pt x="109296" y="906741"/>
                </a:lnTo>
                <a:lnTo>
                  <a:pt x="110629" y="908900"/>
                </a:lnTo>
                <a:lnTo>
                  <a:pt x="111975" y="911783"/>
                </a:lnTo>
                <a:lnTo>
                  <a:pt x="113258" y="912482"/>
                </a:lnTo>
                <a:lnTo>
                  <a:pt x="113284" y="913218"/>
                </a:lnTo>
                <a:lnTo>
                  <a:pt x="113309" y="913942"/>
                </a:lnTo>
                <a:lnTo>
                  <a:pt x="118579" y="921118"/>
                </a:lnTo>
                <a:lnTo>
                  <a:pt x="123786" y="925372"/>
                </a:lnTo>
                <a:lnTo>
                  <a:pt x="128600" y="922426"/>
                </a:lnTo>
                <a:lnTo>
                  <a:pt x="127647" y="927468"/>
                </a:lnTo>
                <a:lnTo>
                  <a:pt x="127787" y="927557"/>
                </a:lnTo>
                <a:lnTo>
                  <a:pt x="127673" y="928192"/>
                </a:lnTo>
                <a:lnTo>
                  <a:pt x="128955" y="928890"/>
                </a:lnTo>
                <a:lnTo>
                  <a:pt x="132765" y="928789"/>
                </a:lnTo>
                <a:lnTo>
                  <a:pt x="137807" y="927188"/>
                </a:lnTo>
                <a:lnTo>
                  <a:pt x="140385" y="928585"/>
                </a:lnTo>
                <a:lnTo>
                  <a:pt x="146850" y="932802"/>
                </a:lnTo>
                <a:lnTo>
                  <a:pt x="153174" y="931887"/>
                </a:lnTo>
                <a:lnTo>
                  <a:pt x="154432" y="931125"/>
                </a:lnTo>
                <a:lnTo>
                  <a:pt x="164426" y="925004"/>
                </a:lnTo>
                <a:lnTo>
                  <a:pt x="166827" y="919810"/>
                </a:lnTo>
                <a:lnTo>
                  <a:pt x="170497" y="914768"/>
                </a:lnTo>
                <a:lnTo>
                  <a:pt x="171729" y="913091"/>
                </a:lnTo>
                <a:lnTo>
                  <a:pt x="171500" y="912634"/>
                </a:lnTo>
                <a:lnTo>
                  <a:pt x="171704" y="912368"/>
                </a:lnTo>
                <a:lnTo>
                  <a:pt x="170522" y="909840"/>
                </a:lnTo>
                <a:lnTo>
                  <a:pt x="171564" y="907249"/>
                </a:lnTo>
                <a:lnTo>
                  <a:pt x="171538" y="906538"/>
                </a:lnTo>
                <a:lnTo>
                  <a:pt x="171526" y="905776"/>
                </a:lnTo>
                <a:lnTo>
                  <a:pt x="174028" y="904252"/>
                </a:lnTo>
                <a:lnTo>
                  <a:pt x="173977" y="902804"/>
                </a:lnTo>
                <a:lnTo>
                  <a:pt x="173964" y="902055"/>
                </a:lnTo>
                <a:lnTo>
                  <a:pt x="176314" y="894867"/>
                </a:lnTo>
                <a:lnTo>
                  <a:pt x="177393" y="887780"/>
                </a:lnTo>
                <a:lnTo>
                  <a:pt x="179743" y="880808"/>
                </a:lnTo>
                <a:lnTo>
                  <a:pt x="182105" y="874026"/>
                </a:lnTo>
                <a:lnTo>
                  <a:pt x="184454" y="867054"/>
                </a:lnTo>
                <a:lnTo>
                  <a:pt x="188074" y="860323"/>
                </a:lnTo>
                <a:lnTo>
                  <a:pt x="188836" y="858164"/>
                </a:lnTo>
                <a:lnTo>
                  <a:pt x="191693" y="852868"/>
                </a:lnTo>
                <a:lnTo>
                  <a:pt x="193306" y="848055"/>
                </a:lnTo>
                <a:lnTo>
                  <a:pt x="194056" y="846620"/>
                </a:lnTo>
                <a:lnTo>
                  <a:pt x="203542" y="821486"/>
                </a:lnTo>
                <a:lnTo>
                  <a:pt x="204647" y="815606"/>
                </a:lnTo>
                <a:lnTo>
                  <a:pt x="205740" y="808990"/>
                </a:lnTo>
                <a:lnTo>
                  <a:pt x="210451" y="795439"/>
                </a:lnTo>
                <a:lnTo>
                  <a:pt x="212686" y="789762"/>
                </a:lnTo>
                <a:lnTo>
                  <a:pt x="214033" y="786892"/>
                </a:lnTo>
                <a:lnTo>
                  <a:pt x="214769" y="784504"/>
                </a:lnTo>
                <a:lnTo>
                  <a:pt x="216395" y="780402"/>
                </a:lnTo>
                <a:lnTo>
                  <a:pt x="220002" y="772744"/>
                </a:lnTo>
                <a:lnTo>
                  <a:pt x="222377" y="766622"/>
                </a:lnTo>
                <a:lnTo>
                  <a:pt x="223481" y="760476"/>
                </a:lnTo>
                <a:lnTo>
                  <a:pt x="225856" y="754164"/>
                </a:lnTo>
                <a:lnTo>
                  <a:pt x="228219" y="747636"/>
                </a:lnTo>
                <a:lnTo>
                  <a:pt x="229362" y="743216"/>
                </a:lnTo>
                <a:lnTo>
                  <a:pt x="230212" y="739940"/>
                </a:lnTo>
                <a:lnTo>
                  <a:pt x="230517" y="738784"/>
                </a:lnTo>
                <a:lnTo>
                  <a:pt x="234022" y="727722"/>
                </a:lnTo>
                <a:lnTo>
                  <a:pt x="237655" y="721029"/>
                </a:lnTo>
                <a:lnTo>
                  <a:pt x="240017" y="714387"/>
                </a:lnTo>
                <a:lnTo>
                  <a:pt x="243687" y="709155"/>
                </a:lnTo>
                <a:lnTo>
                  <a:pt x="248450" y="697318"/>
                </a:lnTo>
                <a:lnTo>
                  <a:pt x="250863" y="692861"/>
                </a:lnTo>
                <a:lnTo>
                  <a:pt x="253263" y="687679"/>
                </a:lnTo>
                <a:close/>
              </a:path>
            </a:pathLst>
          </a:custGeom>
          <a:solidFill>
            <a:srgbClr val="00215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8" name="Picture 4" descr="Mesh Inguinal Hernia Repair ภาพสต็อก 638376160 | Shutterstock">
            <a:extLst>
              <a:ext uri="{FF2B5EF4-FFF2-40B4-BE49-F238E27FC236}">
                <a16:creationId xmlns:a16="http://schemas.microsoft.com/office/drawing/2014/main" id="{74462DA9-27B9-4869-2ABF-C13E748A55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" b="7779"/>
          <a:stretch>
            <a:fillRect/>
          </a:stretch>
        </p:blipFill>
        <p:spPr bwMode="auto">
          <a:xfrm>
            <a:off x="13273813" y="6826408"/>
            <a:ext cx="4524170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525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636842" y="977964"/>
            <a:ext cx="7014314" cy="7694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5895"/>
              </a:lnSpc>
              <a:spcBef>
                <a:spcPts val="100"/>
              </a:spcBef>
            </a:pPr>
            <a:r>
              <a:rPr spc="10" dirty="0"/>
              <a:t>Decorso</a:t>
            </a:r>
            <a:r>
              <a:rPr spc="-65" dirty="0"/>
              <a:t> </a:t>
            </a:r>
            <a:r>
              <a:rPr spc="-15" dirty="0"/>
              <a:t>post-</a:t>
            </a:r>
            <a:r>
              <a:rPr spc="-15" dirty="0" err="1"/>
              <a:t>operatorio</a:t>
            </a:r>
            <a:endParaRPr spc="-15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AC129C71-0B41-BAB4-DA77-0F5B7E5BC889}"/>
              </a:ext>
            </a:extLst>
          </p:cNvPr>
          <p:cNvGrpSpPr/>
          <p:nvPr/>
        </p:nvGrpSpPr>
        <p:grpSpPr>
          <a:xfrm>
            <a:off x="9711837" y="2324100"/>
            <a:ext cx="8077200" cy="6139896"/>
            <a:chOff x="809012" y="2581768"/>
            <a:chExt cx="8077200" cy="6139896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7DB1C94A-7C49-6F0F-C0ED-EC345DEBB11C}"/>
                </a:ext>
              </a:extLst>
            </p:cNvPr>
            <p:cNvSpPr/>
            <p:nvPr/>
          </p:nvSpPr>
          <p:spPr>
            <a:xfrm>
              <a:off x="4495800" y="3297432"/>
              <a:ext cx="685800" cy="1238336"/>
            </a:xfrm>
            <a:prstGeom prst="rect">
              <a:avLst/>
            </a:prstGeom>
            <a:solidFill>
              <a:srgbClr val="F5F5F5"/>
            </a:solidFill>
            <a:ln>
              <a:solidFill>
                <a:srgbClr val="F5F5F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p:sp>
          <p:nvSpPr>
            <p:cNvPr id="2" name="object 2"/>
            <p:cNvSpPr txBox="1"/>
            <p:nvPr/>
          </p:nvSpPr>
          <p:spPr>
            <a:xfrm>
              <a:off x="2111831" y="2581768"/>
              <a:ext cx="5471567" cy="88742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it-IT" sz="2800" b="1" spc="-35" dirty="0">
                  <a:solidFill>
                    <a:srgbClr val="0E3256"/>
                  </a:solidFill>
                  <a:latin typeface="Roboto"/>
                  <a:cs typeface="Roboto"/>
                </a:rPr>
                <a:t>Anemizzazione</a:t>
              </a:r>
              <a:r>
                <a:rPr lang="it-IT" sz="2800" spc="-35" dirty="0">
                  <a:solidFill>
                    <a:srgbClr val="0E3256"/>
                  </a:solidFill>
                  <a:latin typeface="Roboto"/>
                  <a:cs typeface="Roboto"/>
                </a:rPr>
                <a:t> </a:t>
              </a:r>
            </a:p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lang="it-IT" sz="2800" spc="-35" dirty="0">
                  <a:solidFill>
                    <a:srgbClr val="0E3256"/>
                  </a:solidFill>
                  <a:latin typeface="Roboto"/>
                  <a:cs typeface="Roboto"/>
                </a:rPr>
                <a:t>(</a:t>
              </a:r>
              <a:r>
                <a:rPr lang="it-IT" sz="2800" spc="-35" dirty="0" err="1">
                  <a:solidFill>
                    <a:srgbClr val="0E3256"/>
                  </a:solidFill>
                  <a:latin typeface="Roboto"/>
                  <a:cs typeface="Roboto"/>
                </a:rPr>
                <a:t>Hb</a:t>
              </a:r>
              <a:r>
                <a:rPr lang="it-IT" sz="2800" spc="-35" dirty="0">
                  <a:solidFill>
                    <a:srgbClr val="0E3256"/>
                  </a:solidFill>
                  <a:latin typeface="Roboto"/>
                  <a:cs typeface="Roboto"/>
                </a:rPr>
                <a:t> 8.7 g/</a:t>
              </a:r>
              <a:r>
                <a:rPr lang="it-IT" sz="2800" spc="-35" dirty="0" err="1">
                  <a:solidFill>
                    <a:srgbClr val="0E3256"/>
                  </a:solidFill>
                  <a:latin typeface="Roboto"/>
                  <a:cs typeface="Roboto"/>
                </a:rPr>
                <a:t>dL</a:t>
              </a:r>
              <a:r>
                <a:rPr lang="it-IT" sz="2800" spc="-35" dirty="0">
                  <a:solidFill>
                    <a:srgbClr val="0E3256"/>
                  </a:solidFill>
                  <a:latin typeface="Roboto"/>
                  <a:cs typeface="Roboto"/>
                </a:rPr>
                <a:t>)</a:t>
              </a:r>
              <a:endParaRPr sz="2800" dirty="0">
                <a:latin typeface="Roboto"/>
                <a:cs typeface="Roboto"/>
              </a:endParaRPr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809012" y="4793134"/>
              <a:ext cx="8077200" cy="1039387"/>
            </a:xfrm>
            <a:prstGeom prst="rect">
              <a:avLst/>
            </a:prstGeom>
          </p:spPr>
          <p:txBody>
            <a:bodyPr vert="horz" wrap="square" lIns="0" tIns="8699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685"/>
                </a:spcBef>
              </a:pPr>
              <a:r>
                <a:rPr lang="it-IT" sz="2800" b="1" spc="95" dirty="0">
                  <a:solidFill>
                    <a:srgbClr val="0E3256"/>
                  </a:solidFill>
                  <a:latin typeface="Roboto"/>
                  <a:cs typeface="Roboto"/>
                </a:rPr>
                <a:t>Multifattoriale</a:t>
              </a:r>
            </a:p>
            <a:p>
              <a:pPr algn="ctr">
                <a:lnSpc>
                  <a:spcPct val="100000"/>
                </a:lnSpc>
                <a:spcBef>
                  <a:spcPts val="685"/>
                </a:spcBef>
              </a:pPr>
              <a:r>
                <a:rPr lang="it-IT" sz="2800" spc="95" dirty="0">
                  <a:solidFill>
                    <a:srgbClr val="0E3256"/>
                  </a:solidFill>
                  <a:latin typeface="Roboto"/>
                  <a:cs typeface="Roboto"/>
                </a:rPr>
                <a:t>senza evidenza di sanguinamento</a:t>
              </a:r>
              <a:endParaRPr sz="2800" dirty="0">
                <a:latin typeface="Roboto"/>
                <a:cs typeface="Roboto"/>
              </a:endParaRP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2365715" y="7161622"/>
              <a:ext cx="4963795" cy="1560042"/>
            </a:xfrm>
            <a:prstGeom prst="rect">
              <a:avLst/>
            </a:prstGeom>
          </p:spPr>
          <p:txBody>
            <a:bodyPr vert="horz" wrap="square" lIns="0" tIns="8699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685"/>
                </a:spcBef>
              </a:pPr>
              <a:r>
                <a:rPr lang="it-IT" sz="2800" b="1" spc="95" dirty="0">
                  <a:solidFill>
                    <a:srgbClr val="0E3256"/>
                  </a:solidFill>
                  <a:latin typeface="Roboto"/>
                  <a:cs typeface="Roboto"/>
                </a:rPr>
                <a:t>Emotrasfusione</a:t>
              </a:r>
            </a:p>
            <a:p>
              <a:pPr algn="ctr">
                <a:lnSpc>
                  <a:spcPct val="100000"/>
                </a:lnSpc>
                <a:spcBef>
                  <a:spcPts val="685"/>
                </a:spcBef>
              </a:pPr>
              <a:r>
                <a:rPr lang="it-IT" sz="2800" spc="95" dirty="0">
                  <a:solidFill>
                    <a:srgbClr val="0E3256"/>
                  </a:solidFill>
                  <a:latin typeface="Roboto"/>
                  <a:cs typeface="Roboto"/>
                </a:rPr>
                <a:t>Due unità di EC</a:t>
              </a:r>
            </a:p>
            <a:p>
              <a:pPr algn="ctr">
                <a:lnSpc>
                  <a:spcPct val="100000"/>
                </a:lnSpc>
                <a:spcBef>
                  <a:spcPts val="685"/>
                </a:spcBef>
              </a:pPr>
              <a:r>
                <a:rPr lang="it-IT" sz="2800" spc="95" dirty="0">
                  <a:solidFill>
                    <a:srgbClr val="0E3256"/>
                  </a:solidFill>
                  <a:latin typeface="Roboto"/>
                  <a:cs typeface="Roboto"/>
                </a:rPr>
                <a:t>(</a:t>
              </a:r>
              <a:r>
                <a:rPr lang="it-IT" sz="2800" spc="95" dirty="0" err="1">
                  <a:solidFill>
                    <a:srgbClr val="0E3256"/>
                  </a:solidFill>
                  <a:latin typeface="Roboto"/>
                  <a:cs typeface="Roboto"/>
                </a:rPr>
                <a:t>Hb</a:t>
              </a:r>
              <a:r>
                <a:rPr lang="it-IT" sz="2800" spc="95" dirty="0">
                  <a:solidFill>
                    <a:srgbClr val="0E3256"/>
                  </a:solidFill>
                  <a:latin typeface="Roboto"/>
                  <a:cs typeface="Roboto"/>
                </a:rPr>
                <a:t> 9.9 g/</a:t>
              </a:r>
              <a:r>
                <a:rPr lang="it-IT" sz="2800" spc="95" dirty="0" err="1">
                  <a:solidFill>
                    <a:srgbClr val="0E3256"/>
                  </a:solidFill>
                  <a:latin typeface="Roboto"/>
                  <a:cs typeface="Roboto"/>
                </a:rPr>
                <a:t>dL</a:t>
              </a:r>
              <a:r>
                <a:rPr lang="it-IT" sz="2800" spc="95" dirty="0">
                  <a:solidFill>
                    <a:srgbClr val="0E3256"/>
                  </a:solidFill>
                  <a:latin typeface="Roboto"/>
                  <a:cs typeface="Roboto"/>
                </a:rPr>
                <a:t>)</a:t>
              </a:r>
              <a:endParaRPr lang="it-IT" sz="2800" dirty="0">
                <a:latin typeface="Roboto"/>
                <a:cs typeface="Roboto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712016" y="6089887"/>
              <a:ext cx="253365" cy="932815"/>
            </a:xfrm>
            <a:custGeom>
              <a:avLst/>
              <a:gdLst/>
              <a:ahLst/>
              <a:cxnLst/>
              <a:rect l="l" t="t" r="r" b="b"/>
              <a:pathLst>
                <a:path w="253364" h="932815">
                  <a:moveTo>
                    <a:pt x="253263" y="687679"/>
                  </a:moveTo>
                  <a:lnTo>
                    <a:pt x="253238" y="686968"/>
                  </a:lnTo>
                  <a:lnTo>
                    <a:pt x="253187" y="684771"/>
                  </a:lnTo>
                  <a:lnTo>
                    <a:pt x="253149" y="683285"/>
                  </a:lnTo>
                  <a:lnTo>
                    <a:pt x="253123" y="682561"/>
                  </a:lnTo>
                  <a:lnTo>
                    <a:pt x="251637" y="674547"/>
                  </a:lnTo>
                  <a:lnTo>
                    <a:pt x="246380" y="668108"/>
                  </a:lnTo>
                  <a:lnTo>
                    <a:pt x="237439" y="666153"/>
                  </a:lnTo>
                  <a:lnTo>
                    <a:pt x="234937" y="667689"/>
                  </a:lnTo>
                  <a:lnTo>
                    <a:pt x="232613" y="667753"/>
                  </a:lnTo>
                  <a:lnTo>
                    <a:pt x="233565" y="664057"/>
                  </a:lnTo>
                  <a:lnTo>
                    <a:pt x="233159" y="664235"/>
                  </a:lnTo>
                  <a:lnTo>
                    <a:pt x="233527" y="662597"/>
                  </a:lnTo>
                  <a:lnTo>
                    <a:pt x="229755" y="664171"/>
                  </a:lnTo>
                  <a:lnTo>
                    <a:pt x="227241" y="664972"/>
                  </a:lnTo>
                  <a:lnTo>
                    <a:pt x="224701" y="665035"/>
                  </a:lnTo>
                  <a:lnTo>
                    <a:pt x="223494" y="667258"/>
                  </a:lnTo>
                  <a:lnTo>
                    <a:pt x="220954" y="667334"/>
                  </a:lnTo>
                  <a:lnTo>
                    <a:pt x="213372" y="668997"/>
                  </a:lnTo>
                  <a:lnTo>
                    <a:pt x="208610" y="680834"/>
                  </a:lnTo>
                  <a:lnTo>
                    <a:pt x="207479" y="685990"/>
                  </a:lnTo>
                  <a:lnTo>
                    <a:pt x="206336" y="690410"/>
                  </a:lnTo>
                  <a:lnTo>
                    <a:pt x="205206" y="695566"/>
                  </a:lnTo>
                  <a:lnTo>
                    <a:pt x="205219" y="696277"/>
                  </a:lnTo>
                  <a:lnTo>
                    <a:pt x="202412" y="705142"/>
                  </a:lnTo>
                  <a:lnTo>
                    <a:pt x="201688" y="706640"/>
                  </a:lnTo>
                  <a:lnTo>
                    <a:pt x="201752" y="708837"/>
                  </a:lnTo>
                  <a:lnTo>
                    <a:pt x="201815" y="711034"/>
                  </a:lnTo>
                  <a:lnTo>
                    <a:pt x="200647" y="714717"/>
                  </a:lnTo>
                  <a:lnTo>
                    <a:pt x="199453" y="717677"/>
                  </a:lnTo>
                  <a:lnTo>
                    <a:pt x="198285" y="721372"/>
                  </a:lnTo>
                  <a:lnTo>
                    <a:pt x="189928" y="741349"/>
                  </a:lnTo>
                  <a:lnTo>
                    <a:pt x="182905" y="763498"/>
                  </a:lnTo>
                  <a:lnTo>
                    <a:pt x="180594" y="771613"/>
                  </a:lnTo>
                  <a:lnTo>
                    <a:pt x="179349" y="774928"/>
                  </a:lnTo>
                  <a:lnTo>
                    <a:pt x="176999" y="779767"/>
                  </a:lnTo>
                  <a:lnTo>
                    <a:pt x="175196" y="786028"/>
                  </a:lnTo>
                  <a:lnTo>
                    <a:pt x="172300" y="793788"/>
                  </a:lnTo>
                  <a:lnTo>
                    <a:pt x="169913" y="799706"/>
                  </a:lnTo>
                  <a:lnTo>
                    <a:pt x="168808" y="805599"/>
                  </a:lnTo>
                  <a:lnTo>
                    <a:pt x="167513" y="804913"/>
                  </a:lnTo>
                  <a:lnTo>
                    <a:pt x="167195" y="793203"/>
                  </a:lnTo>
                  <a:lnTo>
                    <a:pt x="167220" y="793927"/>
                  </a:lnTo>
                  <a:lnTo>
                    <a:pt x="168325" y="788047"/>
                  </a:lnTo>
                  <a:lnTo>
                    <a:pt x="170332" y="768235"/>
                  </a:lnTo>
                  <a:lnTo>
                    <a:pt x="170065" y="758355"/>
                  </a:lnTo>
                  <a:lnTo>
                    <a:pt x="171069" y="748449"/>
                  </a:lnTo>
                  <a:lnTo>
                    <a:pt x="172021" y="736892"/>
                  </a:lnTo>
                  <a:lnTo>
                    <a:pt x="171704" y="725297"/>
                  </a:lnTo>
                  <a:lnTo>
                    <a:pt x="172656" y="713524"/>
                  </a:lnTo>
                  <a:lnTo>
                    <a:pt x="172339" y="701586"/>
                  </a:lnTo>
                  <a:lnTo>
                    <a:pt x="173393" y="693877"/>
                  </a:lnTo>
                  <a:lnTo>
                    <a:pt x="174244" y="678484"/>
                  </a:lnTo>
                  <a:lnTo>
                    <a:pt x="174218" y="677837"/>
                  </a:lnTo>
                  <a:lnTo>
                    <a:pt x="174891" y="658482"/>
                  </a:lnTo>
                  <a:lnTo>
                    <a:pt x="176784" y="631520"/>
                  </a:lnTo>
                  <a:lnTo>
                    <a:pt x="176771" y="631202"/>
                  </a:lnTo>
                  <a:lnTo>
                    <a:pt x="176415" y="618045"/>
                  </a:lnTo>
                  <a:lnTo>
                    <a:pt x="176441" y="618782"/>
                  </a:lnTo>
                  <a:lnTo>
                    <a:pt x="177749" y="573366"/>
                  </a:lnTo>
                  <a:lnTo>
                    <a:pt x="177723" y="572643"/>
                  </a:lnTo>
                  <a:lnTo>
                    <a:pt x="178803" y="565289"/>
                  </a:lnTo>
                  <a:lnTo>
                    <a:pt x="178396" y="550659"/>
                  </a:lnTo>
                  <a:lnTo>
                    <a:pt x="177152" y="504596"/>
                  </a:lnTo>
                  <a:lnTo>
                    <a:pt x="178206" y="496519"/>
                  </a:lnTo>
                  <a:lnTo>
                    <a:pt x="176733" y="489280"/>
                  </a:lnTo>
                  <a:lnTo>
                    <a:pt x="175831" y="455917"/>
                  </a:lnTo>
                  <a:lnTo>
                    <a:pt x="175069" y="427812"/>
                  </a:lnTo>
                  <a:lnTo>
                    <a:pt x="174866" y="420204"/>
                  </a:lnTo>
                  <a:lnTo>
                    <a:pt x="173355" y="411810"/>
                  </a:lnTo>
                  <a:lnTo>
                    <a:pt x="173113" y="402551"/>
                  </a:lnTo>
                  <a:lnTo>
                    <a:pt x="172897" y="394944"/>
                  </a:lnTo>
                  <a:lnTo>
                    <a:pt x="171513" y="386880"/>
                  </a:lnTo>
                  <a:lnTo>
                    <a:pt x="171373" y="385572"/>
                  </a:lnTo>
                  <a:lnTo>
                    <a:pt x="171069" y="374459"/>
                  </a:lnTo>
                  <a:lnTo>
                    <a:pt x="170916" y="368642"/>
                  </a:lnTo>
                  <a:lnTo>
                    <a:pt x="170675" y="367258"/>
                  </a:lnTo>
                  <a:lnTo>
                    <a:pt x="169405" y="359968"/>
                  </a:lnTo>
                  <a:lnTo>
                    <a:pt x="168592" y="329920"/>
                  </a:lnTo>
                  <a:lnTo>
                    <a:pt x="168579" y="329196"/>
                  </a:lnTo>
                  <a:lnTo>
                    <a:pt x="167182" y="324866"/>
                  </a:lnTo>
                  <a:lnTo>
                    <a:pt x="166852" y="312724"/>
                  </a:lnTo>
                  <a:lnTo>
                    <a:pt x="166433" y="297053"/>
                  </a:lnTo>
                  <a:lnTo>
                    <a:pt x="166420" y="296316"/>
                  </a:lnTo>
                  <a:lnTo>
                    <a:pt x="159766" y="238683"/>
                  </a:lnTo>
                  <a:lnTo>
                    <a:pt x="156235" y="202196"/>
                  </a:lnTo>
                  <a:lnTo>
                    <a:pt x="156197" y="200888"/>
                  </a:lnTo>
                  <a:lnTo>
                    <a:pt x="156019" y="194271"/>
                  </a:lnTo>
                  <a:lnTo>
                    <a:pt x="156006" y="193954"/>
                  </a:lnTo>
                  <a:lnTo>
                    <a:pt x="154292" y="177241"/>
                  </a:lnTo>
                  <a:lnTo>
                    <a:pt x="152781" y="168871"/>
                  </a:lnTo>
                  <a:lnTo>
                    <a:pt x="152565" y="160705"/>
                  </a:lnTo>
                  <a:lnTo>
                    <a:pt x="149567" y="144132"/>
                  </a:lnTo>
                  <a:lnTo>
                    <a:pt x="149567" y="143700"/>
                  </a:lnTo>
                  <a:lnTo>
                    <a:pt x="148056" y="135089"/>
                  </a:lnTo>
                  <a:lnTo>
                    <a:pt x="140322" y="83820"/>
                  </a:lnTo>
                  <a:lnTo>
                    <a:pt x="140169" y="78714"/>
                  </a:lnTo>
                  <a:lnTo>
                    <a:pt x="140081" y="74930"/>
                  </a:lnTo>
                  <a:lnTo>
                    <a:pt x="140055" y="74193"/>
                  </a:lnTo>
                  <a:lnTo>
                    <a:pt x="136994" y="54889"/>
                  </a:lnTo>
                  <a:lnTo>
                    <a:pt x="134150" y="43878"/>
                  </a:lnTo>
                  <a:lnTo>
                    <a:pt x="132575" y="32689"/>
                  </a:lnTo>
                  <a:lnTo>
                    <a:pt x="126898" y="10528"/>
                  </a:lnTo>
                  <a:lnTo>
                    <a:pt x="126669" y="2476"/>
                  </a:lnTo>
                  <a:lnTo>
                    <a:pt x="125488" y="2374"/>
                  </a:lnTo>
                  <a:lnTo>
                    <a:pt x="125387" y="1778"/>
                  </a:lnTo>
                  <a:lnTo>
                    <a:pt x="120294" y="1193"/>
                  </a:lnTo>
                  <a:lnTo>
                    <a:pt x="116459" y="558"/>
                  </a:lnTo>
                  <a:lnTo>
                    <a:pt x="110096" y="0"/>
                  </a:lnTo>
                  <a:lnTo>
                    <a:pt x="102552" y="3136"/>
                  </a:lnTo>
                  <a:lnTo>
                    <a:pt x="96291" y="6235"/>
                  </a:lnTo>
                  <a:lnTo>
                    <a:pt x="95110" y="9918"/>
                  </a:lnTo>
                  <a:lnTo>
                    <a:pt x="93980" y="15074"/>
                  </a:lnTo>
                  <a:lnTo>
                    <a:pt x="94297" y="26771"/>
                  </a:lnTo>
                  <a:lnTo>
                    <a:pt x="94322" y="27508"/>
                  </a:lnTo>
                  <a:lnTo>
                    <a:pt x="97294" y="43522"/>
                  </a:lnTo>
                  <a:lnTo>
                    <a:pt x="97409" y="47917"/>
                  </a:lnTo>
                  <a:lnTo>
                    <a:pt x="97497" y="50838"/>
                  </a:lnTo>
                  <a:lnTo>
                    <a:pt x="97523" y="51574"/>
                  </a:lnTo>
                  <a:lnTo>
                    <a:pt x="101955" y="75095"/>
                  </a:lnTo>
                  <a:lnTo>
                    <a:pt x="102158" y="82181"/>
                  </a:lnTo>
                  <a:lnTo>
                    <a:pt x="102184" y="82905"/>
                  </a:lnTo>
                  <a:lnTo>
                    <a:pt x="103619" y="89547"/>
                  </a:lnTo>
                  <a:lnTo>
                    <a:pt x="103797" y="95669"/>
                  </a:lnTo>
                  <a:lnTo>
                    <a:pt x="103822" y="96405"/>
                  </a:lnTo>
                  <a:lnTo>
                    <a:pt x="106718" y="109867"/>
                  </a:lnTo>
                  <a:lnTo>
                    <a:pt x="106908" y="116560"/>
                  </a:lnTo>
                  <a:lnTo>
                    <a:pt x="109931" y="130632"/>
                  </a:lnTo>
                  <a:lnTo>
                    <a:pt x="111429" y="143395"/>
                  </a:lnTo>
                  <a:lnTo>
                    <a:pt x="111658" y="151447"/>
                  </a:lnTo>
                  <a:lnTo>
                    <a:pt x="113131" y="158724"/>
                  </a:lnTo>
                  <a:lnTo>
                    <a:pt x="120738" y="205257"/>
                  </a:lnTo>
                  <a:lnTo>
                    <a:pt x="120992" y="214122"/>
                  </a:lnTo>
                  <a:lnTo>
                    <a:pt x="122389" y="222859"/>
                  </a:lnTo>
                  <a:lnTo>
                    <a:pt x="122542" y="224396"/>
                  </a:lnTo>
                  <a:lnTo>
                    <a:pt x="124053" y="233781"/>
                  </a:lnTo>
                  <a:lnTo>
                    <a:pt x="124142" y="237134"/>
                  </a:lnTo>
                  <a:lnTo>
                    <a:pt x="124294" y="242468"/>
                  </a:lnTo>
                  <a:lnTo>
                    <a:pt x="127292" y="259422"/>
                  </a:lnTo>
                  <a:lnTo>
                    <a:pt x="127762" y="276707"/>
                  </a:lnTo>
                  <a:lnTo>
                    <a:pt x="127800" y="277850"/>
                  </a:lnTo>
                  <a:lnTo>
                    <a:pt x="129578" y="296760"/>
                  </a:lnTo>
                  <a:lnTo>
                    <a:pt x="129870" y="307555"/>
                  </a:lnTo>
                  <a:lnTo>
                    <a:pt x="131343" y="314833"/>
                  </a:lnTo>
                  <a:lnTo>
                    <a:pt x="132829" y="322846"/>
                  </a:lnTo>
                  <a:lnTo>
                    <a:pt x="134302" y="330123"/>
                  </a:lnTo>
                  <a:lnTo>
                    <a:pt x="134429" y="335254"/>
                  </a:lnTo>
                  <a:lnTo>
                    <a:pt x="132080" y="341896"/>
                  </a:lnTo>
                  <a:lnTo>
                    <a:pt x="132092" y="342607"/>
                  </a:lnTo>
                  <a:lnTo>
                    <a:pt x="132219" y="347268"/>
                  </a:lnTo>
                  <a:lnTo>
                    <a:pt x="132410" y="354330"/>
                  </a:lnTo>
                  <a:lnTo>
                    <a:pt x="132461" y="355790"/>
                  </a:lnTo>
                  <a:lnTo>
                    <a:pt x="135166" y="362292"/>
                  </a:lnTo>
                  <a:lnTo>
                    <a:pt x="135547" y="376199"/>
                  </a:lnTo>
                  <a:lnTo>
                    <a:pt x="134505" y="384276"/>
                  </a:lnTo>
                  <a:lnTo>
                    <a:pt x="135978" y="392226"/>
                  </a:lnTo>
                  <a:lnTo>
                    <a:pt x="136220" y="401053"/>
                  </a:lnTo>
                  <a:lnTo>
                    <a:pt x="137896" y="415645"/>
                  </a:lnTo>
                  <a:lnTo>
                    <a:pt x="139230" y="422910"/>
                  </a:lnTo>
                  <a:lnTo>
                    <a:pt x="138264" y="429539"/>
                  </a:lnTo>
                  <a:lnTo>
                    <a:pt x="139750" y="437527"/>
                  </a:lnTo>
                  <a:lnTo>
                    <a:pt x="139915" y="443407"/>
                  </a:lnTo>
                  <a:lnTo>
                    <a:pt x="141351" y="449211"/>
                  </a:lnTo>
                  <a:lnTo>
                    <a:pt x="141668" y="460921"/>
                  </a:lnTo>
                  <a:lnTo>
                    <a:pt x="140576" y="467537"/>
                  </a:lnTo>
                  <a:lnTo>
                    <a:pt x="140589" y="468236"/>
                  </a:lnTo>
                  <a:lnTo>
                    <a:pt x="141185" y="490194"/>
                  </a:lnTo>
                  <a:lnTo>
                    <a:pt x="141643" y="507022"/>
                  </a:lnTo>
                  <a:lnTo>
                    <a:pt x="140677" y="518020"/>
                  </a:lnTo>
                  <a:lnTo>
                    <a:pt x="140690" y="518706"/>
                  </a:lnTo>
                  <a:lnTo>
                    <a:pt x="141173" y="536308"/>
                  </a:lnTo>
                  <a:lnTo>
                    <a:pt x="140055" y="542188"/>
                  </a:lnTo>
                  <a:lnTo>
                    <a:pt x="142176" y="620433"/>
                  </a:lnTo>
                  <a:lnTo>
                    <a:pt x="141033" y="624865"/>
                  </a:lnTo>
                  <a:lnTo>
                    <a:pt x="141109" y="627773"/>
                  </a:lnTo>
                  <a:lnTo>
                    <a:pt x="139966" y="632206"/>
                  </a:lnTo>
                  <a:lnTo>
                    <a:pt x="139979" y="632929"/>
                  </a:lnTo>
                  <a:lnTo>
                    <a:pt x="140131" y="638835"/>
                  </a:lnTo>
                  <a:lnTo>
                    <a:pt x="139065" y="646137"/>
                  </a:lnTo>
                  <a:lnTo>
                    <a:pt x="139242" y="652716"/>
                  </a:lnTo>
                  <a:lnTo>
                    <a:pt x="138201" y="660793"/>
                  </a:lnTo>
                  <a:lnTo>
                    <a:pt x="138252" y="661162"/>
                  </a:lnTo>
                  <a:lnTo>
                    <a:pt x="138214" y="661530"/>
                  </a:lnTo>
                  <a:lnTo>
                    <a:pt x="139649" y="669886"/>
                  </a:lnTo>
                  <a:lnTo>
                    <a:pt x="138658" y="677621"/>
                  </a:lnTo>
                  <a:lnTo>
                    <a:pt x="137668" y="688073"/>
                  </a:lnTo>
                  <a:lnTo>
                    <a:pt x="137680" y="688746"/>
                  </a:lnTo>
                  <a:lnTo>
                    <a:pt x="137833" y="694474"/>
                  </a:lnTo>
                  <a:lnTo>
                    <a:pt x="137947" y="698487"/>
                  </a:lnTo>
                  <a:lnTo>
                    <a:pt x="135978" y="719404"/>
                  </a:lnTo>
                  <a:lnTo>
                    <a:pt x="135991" y="720077"/>
                  </a:lnTo>
                  <a:lnTo>
                    <a:pt x="134924" y="727303"/>
                  </a:lnTo>
                  <a:lnTo>
                    <a:pt x="135089" y="733666"/>
                  </a:lnTo>
                  <a:lnTo>
                    <a:pt x="135102" y="734453"/>
                  </a:lnTo>
                  <a:lnTo>
                    <a:pt x="134035" y="741591"/>
                  </a:lnTo>
                  <a:lnTo>
                    <a:pt x="134200" y="748195"/>
                  </a:lnTo>
                  <a:lnTo>
                    <a:pt x="131000" y="770039"/>
                  </a:lnTo>
                  <a:lnTo>
                    <a:pt x="130911" y="771550"/>
                  </a:lnTo>
                  <a:lnTo>
                    <a:pt x="129984" y="779576"/>
                  </a:lnTo>
                  <a:lnTo>
                    <a:pt x="130149" y="786168"/>
                  </a:lnTo>
                  <a:lnTo>
                    <a:pt x="129133" y="794969"/>
                  </a:lnTo>
                  <a:lnTo>
                    <a:pt x="128168" y="806399"/>
                  </a:lnTo>
                  <a:lnTo>
                    <a:pt x="127736" y="809421"/>
                  </a:lnTo>
                  <a:lnTo>
                    <a:pt x="125958" y="818464"/>
                  </a:lnTo>
                  <a:lnTo>
                    <a:pt x="125158" y="827709"/>
                  </a:lnTo>
                  <a:lnTo>
                    <a:pt x="124980" y="829043"/>
                  </a:lnTo>
                  <a:lnTo>
                    <a:pt x="122745" y="840511"/>
                  </a:lnTo>
                  <a:lnTo>
                    <a:pt x="122758" y="841273"/>
                  </a:lnTo>
                  <a:lnTo>
                    <a:pt x="122186" y="843445"/>
                  </a:lnTo>
                  <a:lnTo>
                    <a:pt x="121602" y="844931"/>
                  </a:lnTo>
                  <a:lnTo>
                    <a:pt x="117792" y="845032"/>
                  </a:lnTo>
                  <a:lnTo>
                    <a:pt x="114719" y="844537"/>
                  </a:lnTo>
                  <a:lnTo>
                    <a:pt x="113944" y="843673"/>
                  </a:lnTo>
                  <a:lnTo>
                    <a:pt x="113919" y="842949"/>
                  </a:lnTo>
                  <a:lnTo>
                    <a:pt x="108686" y="837374"/>
                  </a:lnTo>
                  <a:lnTo>
                    <a:pt x="100749" y="825601"/>
                  </a:lnTo>
                  <a:lnTo>
                    <a:pt x="96786" y="819988"/>
                  </a:lnTo>
                  <a:lnTo>
                    <a:pt x="92811" y="813955"/>
                  </a:lnTo>
                  <a:lnTo>
                    <a:pt x="83578" y="801624"/>
                  </a:lnTo>
                  <a:lnTo>
                    <a:pt x="78333" y="795616"/>
                  </a:lnTo>
                  <a:lnTo>
                    <a:pt x="73050" y="788441"/>
                  </a:lnTo>
                  <a:lnTo>
                    <a:pt x="70396" y="784123"/>
                  </a:lnTo>
                  <a:lnTo>
                    <a:pt x="69443" y="782726"/>
                  </a:lnTo>
                  <a:lnTo>
                    <a:pt x="67716" y="778891"/>
                  </a:lnTo>
                  <a:lnTo>
                    <a:pt x="64706" y="774407"/>
                  </a:lnTo>
                  <a:lnTo>
                    <a:pt x="63728" y="772223"/>
                  </a:lnTo>
                  <a:lnTo>
                    <a:pt x="55778" y="760361"/>
                  </a:lnTo>
                  <a:lnTo>
                    <a:pt x="49161" y="750760"/>
                  </a:lnTo>
                  <a:lnTo>
                    <a:pt x="41427" y="746671"/>
                  </a:lnTo>
                  <a:lnTo>
                    <a:pt x="31254" y="746213"/>
                  </a:lnTo>
                  <a:lnTo>
                    <a:pt x="19850" y="747433"/>
                  </a:lnTo>
                  <a:lnTo>
                    <a:pt x="17310" y="747509"/>
                  </a:lnTo>
                  <a:lnTo>
                    <a:pt x="13487" y="746874"/>
                  </a:lnTo>
                  <a:lnTo>
                    <a:pt x="10985" y="748411"/>
                  </a:lnTo>
                  <a:lnTo>
                    <a:pt x="5969" y="750735"/>
                  </a:lnTo>
                  <a:lnTo>
                    <a:pt x="5003" y="752106"/>
                  </a:lnTo>
                  <a:lnTo>
                    <a:pt x="4737" y="752233"/>
                  </a:lnTo>
                  <a:lnTo>
                    <a:pt x="4114" y="753364"/>
                  </a:lnTo>
                  <a:lnTo>
                    <a:pt x="2298" y="755967"/>
                  </a:lnTo>
                  <a:lnTo>
                    <a:pt x="0" y="764806"/>
                  </a:lnTo>
                  <a:lnTo>
                    <a:pt x="101" y="768464"/>
                  </a:lnTo>
                  <a:lnTo>
                    <a:pt x="241" y="768781"/>
                  </a:lnTo>
                  <a:lnTo>
                    <a:pt x="114" y="769200"/>
                  </a:lnTo>
                  <a:lnTo>
                    <a:pt x="1549" y="775004"/>
                  </a:lnTo>
                  <a:lnTo>
                    <a:pt x="10655" y="782815"/>
                  </a:lnTo>
                  <a:lnTo>
                    <a:pt x="14592" y="787831"/>
                  </a:lnTo>
                  <a:lnTo>
                    <a:pt x="39192" y="804722"/>
                  </a:lnTo>
                  <a:lnTo>
                    <a:pt x="44437" y="810437"/>
                  </a:lnTo>
                  <a:lnTo>
                    <a:pt x="47167" y="817676"/>
                  </a:lnTo>
                  <a:lnTo>
                    <a:pt x="52425" y="824128"/>
                  </a:lnTo>
                  <a:lnTo>
                    <a:pt x="57696" y="830999"/>
                  </a:lnTo>
                  <a:lnTo>
                    <a:pt x="66954" y="844524"/>
                  </a:lnTo>
                  <a:lnTo>
                    <a:pt x="72224" y="851395"/>
                  </a:lnTo>
                  <a:lnTo>
                    <a:pt x="76250" y="856348"/>
                  </a:lnTo>
                  <a:lnTo>
                    <a:pt x="81445" y="863587"/>
                  </a:lnTo>
                  <a:lnTo>
                    <a:pt x="86702" y="870026"/>
                  </a:lnTo>
                  <a:lnTo>
                    <a:pt x="94615" y="880516"/>
                  </a:lnTo>
                  <a:lnTo>
                    <a:pt x="99834" y="885825"/>
                  </a:lnTo>
                  <a:lnTo>
                    <a:pt x="103809" y="891514"/>
                  </a:lnTo>
                  <a:lnTo>
                    <a:pt x="104317" y="892225"/>
                  </a:lnTo>
                  <a:lnTo>
                    <a:pt x="105156" y="894410"/>
                  </a:lnTo>
                  <a:lnTo>
                    <a:pt x="106578" y="900226"/>
                  </a:lnTo>
                  <a:lnTo>
                    <a:pt x="106603" y="900963"/>
                  </a:lnTo>
                  <a:lnTo>
                    <a:pt x="107988" y="905306"/>
                  </a:lnTo>
                  <a:lnTo>
                    <a:pt x="109296" y="906741"/>
                  </a:lnTo>
                  <a:lnTo>
                    <a:pt x="110629" y="908900"/>
                  </a:lnTo>
                  <a:lnTo>
                    <a:pt x="111975" y="911783"/>
                  </a:lnTo>
                  <a:lnTo>
                    <a:pt x="113258" y="912482"/>
                  </a:lnTo>
                  <a:lnTo>
                    <a:pt x="113284" y="913218"/>
                  </a:lnTo>
                  <a:lnTo>
                    <a:pt x="113309" y="913942"/>
                  </a:lnTo>
                  <a:lnTo>
                    <a:pt x="118579" y="921118"/>
                  </a:lnTo>
                  <a:lnTo>
                    <a:pt x="123786" y="925372"/>
                  </a:lnTo>
                  <a:lnTo>
                    <a:pt x="128600" y="922426"/>
                  </a:lnTo>
                  <a:lnTo>
                    <a:pt x="127647" y="927468"/>
                  </a:lnTo>
                  <a:lnTo>
                    <a:pt x="127787" y="927557"/>
                  </a:lnTo>
                  <a:lnTo>
                    <a:pt x="127673" y="928192"/>
                  </a:lnTo>
                  <a:lnTo>
                    <a:pt x="128955" y="928890"/>
                  </a:lnTo>
                  <a:lnTo>
                    <a:pt x="132765" y="928789"/>
                  </a:lnTo>
                  <a:lnTo>
                    <a:pt x="137807" y="927188"/>
                  </a:lnTo>
                  <a:lnTo>
                    <a:pt x="140385" y="928585"/>
                  </a:lnTo>
                  <a:lnTo>
                    <a:pt x="146850" y="932802"/>
                  </a:lnTo>
                  <a:lnTo>
                    <a:pt x="153174" y="931887"/>
                  </a:lnTo>
                  <a:lnTo>
                    <a:pt x="154432" y="931125"/>
                  </a:lnTo>
                  <a:lnTo>
                    <a:pt x="164426" y="925004"/>
                  </a:lnTo>
                  <a:lnTo>
                    <a:pt x="166827" y="919810"/>
                  </a:lnTo>
                  <a:lnTo>
                    <a:pt x="170497" y="914768"/>
                  </a:lnTo>
                  <a:lnTo>
                    <a:pt x="171729" y="913091"/>
                  </a:lnTo>
                  <a:lnTo>
                    <a:pt x="171500" y="912634"/>
                  </a:lnTo>
                  <a:lnTo>
                    <a:pt x="171704" y="912368"/>
                  </a:lnTo>
                  <a:lnTo>
                    <a:pt x="170522" y="909840"/>
                  </a:lnTo>
                  <a:lnTo>
                    <a:pt x="171564" y="907249"/>
                  </a:lnTo>
                  <a:lnTo>
                    <a:pt x="171538" y="906538"/>
                  </a:lnTo>
                  <a:lnTo>
                    <a:pt x="171526" y="905776"/>
                  </a:lnTo>
                  <a:lnTo>
                    <a:pt x="174028" y="904252"/>
                  </a:lnTo>
                  <a:lnTo>
                    <a:pt x="173977" y="902804"/>
                  </a:lnTo>
                  <a:lnTo>
                    <a:pt x="173964" y="902055"/>
                  </a:lnTo>
                  <a:lnTo>
                    <a:pt x="176314" y="894867"/>
                  </a:lnTo>
                  <a:lnTo>
                    <a:pt x="177393" y="887780"/>
                  </a:lnTo>
                  <a:lnTo>
                    <a:pt x="179743" y="880808"/>
                  </a:lnTo>
                  <a:lnTo>
                    <a:pt x="182105" y="874026"/>
                  </a:lnTo>
                  <a:lnTo>
                    <a:pt x="184454" y="867054"/>
                  </a:lnTo>
                  <a:lnTo>
                    <a:pt x="188074" y="860323"/>
                  </a:lnTo>
                  <a:lnTo>
                    <a:pt x="188836" y="858164"/>
                  </a:lnTo>
                  <a:lnTo>
                    <a:pt x="191693" y="852868"/>
                  </a:lnTo>
                  <a:lnTo>
                    <a:pt x="193306" y="848055"/>
                  </a:lnTo>
                  <a:lnTo>
                    <a:pt x="194056" y="846620"/>
                  </a:lnTo>
                  <a:lnTo>
                    <a:pt x="203542" y="821486"/>
                  </a:lnTo>
                  <a:lnTo>
                    <a:pt x="204647" y="815606"/>
                  </a:lnTo>
                  <a:lnTo>
                    <a:pt x="205740" y="808990"/>
                  </a:lnTo>
                  <a:lnTo>
                    <a:pt x="210451" y="795439"/>
                  </a:lnTo>
                  <a:lnTo>
                    <a:pt x="212686" y="789762"/>
                  </a:lnTo>
                  <a:lnTo>
                    <a:pt x="214033" y="786892"/>
                  </a:lnTo>
                  <a:lnTo>
                    <a:pt x="214769" y="784504"/>
                  </a:lnTo>
                  <a:lnTo>
                    <a:pt x="216395" y="780402"/>
                  </a:lnTo>
                  <a:lnTo>
                    <a:pt x="220002" y="772744"/>
                  </a:lnTo>
                  <a:lnTo>
                    <a:pt x="222377" y="766622"/>
                  </a:lnTo>
                  <a:lnTo>
                    <a:pt x="223481" y="760476"/>
                  </a:lnTo>
                  <a:lnTo>
                    <a:pt x="225856" y="754164"/>
                  </a:lnTo>
                  <a:lnTo>
                    <a:pt x="228219" y="747636"/>
                  </a:lnTo>
                  <a:lnTo>
                    <a:pt x="229362" y="743216"/>
                  </a:lnTo>
                  <a:lnTo>
                    <a:pt x="230212" y="739940"/>
                  </a:lnTo>
                  <a:lnTo>
                    <a:pt x="230517" y="738784"/>
                  </a:lnTo>
                  <a:lnTo>
                    <a:pt x="234022" y="727722"/>
                  </a:lnTo>
                  <a:lnTo>
                    <a:pt x="237655" y="721029"/>
                  </a:lnTo>
                  <a:lnTo>
                    <a:pt x="240017" y="714387"/>
                  </a:lnTo>
                  <a:lnTo>
                    <a:pt x="243687" y="709155"/>
                  </a:lnTo>
                  <a:lnTo>
                    <a:pt x="248450" y="697318"/>
                  </a:lnTo>
                  <a:lnTo>
                    <a:pt x="250863" y="692861"/>
                  </a:lnTo>
                  <a:lnTo>
                    <a:pt x="253263" y="687679"/>
                  </a:lnTo>
                  <a:close/>
                </a:path>
              </a:pathLst>
            </a:custGeom>
            <a:solidFill>
              <a:srgbClr val="00215C"/>
            </a:solidFill>
          </p:spPr>
          <p:txBody>
            <a:bodyPr wrap="square" lIns="0" tIns="0" rIns="0" bIns="0" rtlCol="0"/>
            <a:lstStyle/>
            <a:p>
              <a:endParaRPr sz="1600" dirty="0"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30321A47-B329-B9B6-88D4-B4F98D288F48}"/>
                </a:ext>
              </a:extLst>
            </p:cNvPr>
            <p:cNvSpPr/>
            <p:nvPr/>
          </p:nvSpPr>
          <p:spPr>
            <a:xfrm>
              <a:off x="4712017" y="3731636"/>
              <a:ext cx="253365" cy="932815"/>
            </a:xfrm>
            <a:custGeom>
              <a:avLst/>
              <a:gdLst/>
              <a:ahLst/>
              <a:cxnLst/>
              <a:rect l="l" t="t" r="r" b="b"/>
              <a:pathLst>
                <a:path w="253364" h="932815">
                  <a:moveTo>
                    <a:pt x="253263" y="687679"/>
                  </a:moveTo>
                  <a:lnTo>
                    <a:pt x="253238" y="686968"/>
                  </a:lnTo>
                  <a:lnTo>
                    <a:pt x="253187" y="684771"/>
                  </a:lnTo>
                  <a:lnTo>
                    <a:pt x="253149" y="683285"/>
                  </a:lnTo>
                  <a:lnTo>
                    <a:pt x="253123" y="682561"/>
                  </a:lnTo>
                  <a:lnTo>
                    <a:pt x="251637" y="674547"/>
                  </a:lnTo>
                  <a:lnTo>
                    <a:pt x="246380" y="668108"/>
                  </a:lnTo>
                  <a:lnTo>
                    <a:pt x="237439" y="666153"/>
                  </a:lnTo>
                  <a:lnTo>
                    <a:pt x="234937" y="667689"/>
                  </a:lnTo>
                  <a:lnTo>
                    <a:pt x="232613" y="667753"/>
                  </a:lnTo>
                  <a:lnTo>
                    <a:pt x="233565" y="664057"/>
                  </a:lnTo>
                  <a:lnTo>
                    <a:pt x="233159" y="664235"/>
                  </a:lnTo>
                  <a:lnTo>
                    <a:pt x="233527" y="662597"/>
                  </a:lnTo>
                  <a:lnTo>
                    <a:pt x="229755" y="664171"/>
                  </a:lnTo>
                  <a:lnTo>
                    <a:pt x="227241" y="664972"/>
                  </a:lnTo>
                  <a:lnTo>
                    <a:pt x="224701" y="665035"/>
                  </a:lnTo>
                  <a:lnTo>
                    <a:pt x="223494" y="667258"/>
                  </a:lnTo>
                  <a:lnTo>
                    <a:pt x="220954" y="667334"/>
                  </a:lnTo>
                  <a:lnTo>
                    <a:pt x="213372" y="668997"/>
                  </a:lnTo>
                  <a:lnTo>
                    <a:pt x="208610" y="680834"/>
                  </a:lnTo>
                  <a:lnTo>
                    <a:pt x="207479" y="685990"/>
                  </a:lnTo>
                  <a:lnTo>
                    <a:pt x="206336" y="690410"/>
                  </a:lnTo>
                  <a:lnTo>
                    <a:pt x="205206" y="695566"/>
                  </a:lnTo>
                  <a:lnTo>
                    <a:pt x="205219" y="696277"/>
                  </a:lnTo>
                  <a:lnTo>
                    <a:pt x="202412" y="705142"/>
                  </a:lnTo>
                  <a:lnTo>
                    <a:pt x="201688" y="706640"/>
                  </a:lnTo>
                  <a:lnTo>
                    <a:pt x="201752" y="708837"/>
                  </a:lnTo>
                  <a:lnTo>
                    <a:pt x="201815" y="711034"/>
                  </a:lnTo>
                  <a:lnTo>
                    <a:pt x="200647" y="714717"/>
                  </a:lnTo>
                  <a:lnTo>
                    <a:pt x="199453" y="717677"/>
                  </a:lnTo>
                  <a:lnTo>
                    <a:pt x="198285" y="721372"/>
                  </a:lnTo>
                  <a:lnTo>
                    <a:pt x="189928" y="741349"/>
                  </a:lnTo>
                  <a:lnTo>
                    <a:pt x="182905" y="763498"/>
                  </a:lnTo>
                  <a:lnTo>
                    <a:pt x="180594" y="771613"/>
                  </a:lnTo>
                  <a:lnTo>
                    <a:pt x="179349" y="774928"/>
                  </a:lnTo>
                  <a:lnTo>
                    <a:pt x="176999" y="779767"/>
                  </a:lnTo>
                  <a:lnTo>
                    <a:pt x="175196" y="786028"/>
                  </a:lnTo>
                  <a:lnTo>
                    <a:pt x="172300" y="793788"/>
                  </a:lnTo>
                  <a:lnTo>
                    <a:pt x="169913" y="799706"/>
                  </a:lnTo>
                  <a:lnTo>
                    <a:pt x="168808" y="805599"/>
                  </a:lnTo>
                  <a:lnTo>
                    <a:pt x="167513" y="804913"/>
                  </a:lnTo>
                  <a:lnTo>
                    <a:pt x="167195" y="793203"/>
                  </a:lnTo>
                  <a:lnTo>
                    <a:pt x="167220" y="793927"/>
                  </a:lnTo>
                  <a:lnTo>
                    <a:pt x="168325" y="788047"/>
                  </a:lnTo>
                  <a:lnTo>
                    <a:pt x="170332" y="768235"/>
                  </a:lnTo>
                  <a:lnTo>
                    <a:pt x="170065" y="758355"/>
                  </a:lnTo>
                  <a:lnTo>
                    <a:pt x="171069" y="748449"/>
                  </a:lnTo>
                  <a:lnTo>
                    <a:pt x="172021" y="736892"/>
                  </a:lnTo>
                  <a:lnTo>
                    <a:pt x="171704" y="725297"/>
                  </a:lnTo>
                  <a:lnTo>
                    <a:pt x="172656" y="713524"/>
                  </a:lnTo>
                  <a:lnTo>
                    <a:pt x="172339" y="701586"/>
                  </a:lnTo>
                  <a:lnTo>
                    <a:pt x="173393" y="693877"/>
                  </a:lnTo>
                  <a:lnTo>
                    <a:pt x="174244" y="678484"/>
                  </a:lnTo>
                  <a:lnTo>
                    <a:pt x="174218" y="677837"/>
                  </a:lnTo>
                  <a:lnTo>
                    <a:pt x="174891" y="658482"/>
                  </a:lnTo>
                  <a:lnTo>
                    <a:pt x="176784" y="631520"/>
                  </a:lnTo>
                  <a:lnTo>
                    <a:pt x="176771" y="631202"/>
                  </a:lnTo>
                  <a:lnTo>
                    <a:pt x="176415" y="618045"/>
                  </a:lnTo>
                  <a:lnTo>
                    <a:pt x="176441" y="618782"/>
                  </a:lnTo>
                  <a:lnTo>
                    <a:pt x="177749" y="573366"/>
                  </a:lnTo>
                  <a:lnTo>
                    <a:pt x="177723" y="572643"/>
                  </a:lnTo>
                  <a:lnTo>
                    <a:pt x="178803" y="565289"/>
                  </a:lnTo>
                  <a:lnTo>
                    <a:pt x="178396" y="550659"/>
                  </a:lnTo>
                  <a:lnTo>
                    <a:pt x="177152" y="504596"/>
                  </a:lnTo>
                  <a:lnTo>
                    <a:pt x="178206" y="496519"/>
                  </a:lnTo>
                  <a:lnTo>
                    <a:pt x="176733" y="489280"/>
                  </a:lnTo>
                  <a:lnTo>
                    <a:pt x="175831" y="455917"/>
                  </a:lnTo>
                  <a:lnTo>
                    <a:pt x="175069" y="427812"/>
                  </a:lnTo>
                  <a:lnTo>
                    <a:pt x="174866" y="420204"/>
                  </a:lnTo>
                  <a:lnTo>
                    <a:pt x="173355" y="411810"/>
                  </a:lnTo>
                  <a:lnTo>
                    <a:pt x="173113" y="402551"/>
                  </a:lnTo>
                  <a:lnTo>
                    <a:pt x="172897" y="394944"/>
                  </a:lnTo>
                  <a:lnTo>
                    <a:pt x="171513" y="386880"/>
                  </a:lnTo>
                  <a:lnTo>
                    <a:pt x="171373" y="385572"/>
                  </a:lnTo>
                  <a:lnTo>
                    <a:pt x="171069" y="374459"/>
                  </a:lnTo>
                  <a:lnTo>
                    <a:pt x="170916" y="368642"/>
                  </a:lnTo>
                  <a:lnTo>
                    <a:pt x="170675" y="367258"/>
                  </a:lnTo>
                  <a:lnTo>
                    <a:pt x="169405" y="359968"/>
                  </a:lnTo>
                  <a:lnTo>
                    <a:pt x="168592" y="329920"/>
                  </a:lnTo>
                  <a:lnTo>
                    <a:pt x="168579" y="329196"/>
                  </a:lnTo>
                  <a:lnTo>
                    <a:pt x="167182" y="324866"/>
                  </a:lnTo>
                  <a:lnTo>
                    <a:pt x="166852" y="312724"/>
                  </a:lnTo>
                  <a:lnTo>
                    <a:pt x="166433" y="297053"/>
                  </a:lnTo>
                  <a:lnTo>
                    <a:pt x="166420" y="296316"/>
                  </a:lnTo>
                  <a:lnTo>
                    <a:pt x="159766" y="238683"/>
                  </a:lnTo>
                  <a:lnTo>
                    <a:pt x="156235" y="202196"/>
                  </a:lnTo>
                  <a:lnTo>
                    <a:pt x="156197" y="200888"/>
                  </a:lnTo>
                  <a:lnTo>
                    <a:pt x="156019" y="194271"/>
                  </a:lnTo>
                  <a:lnTo>
                    <a:pt x="156006" y="193954"/>
                  </a:lnTo>
                  <a:lnTo>
                    <a:pt x="154292" y="177241"/>
                  </a:lnTo>
                  <a:lnTo>
                    <a:pt x="152781" y="168871"/>
                  </a:lnTo>
                  <a:lnTo>
                    <a:pt x="152565" y="160705"/>
                  </a:lnTo>
                  <a:lnTo>
                    <a:pt x="149567" y="144132"/>
                  </a:lnTo>
                  <a:lnTo>
                    <a:pt x="149567" y="143700"/>
                  </a:lnTo>
                  <a:lnTo>
                    <a:pt x="148056" y="135089"/>
                  </a:lnTo>
                  <a:lnTo>
                    <a:pt x="140322" y="83820"/>
                  </a:lnTo>
                  <a:lnTo>
                    <a:pt x="140169" y="78714"/>
                  </a:lnTo>
                  <a:lnTo>
                    <a:pt x="140081" y="74930"/>
                  </a:lnTo>
                  <a:lnTo>
                    <a:pt x="140055" y="74193"/>
                  </a:lnTo>
                  <a:lnTo>
                    <a:pt x="136994" y="54889"/>
                  </a:lnTo>
                  <a:lnTo>
                    <a:pt x="134150" y="43878"/>
                  </a:lnTo>
                  <a:lnTo>
                    <a:pt x="132575" y="32689"/>
                  </a:lnTo>
                  <a:lnTo>
                    <a:pt x="126898" y="10528"/>
                  </a:lnTo>
                  <a:lnTo>
                    <a:pt x="126669" y="2476"/>
                  </a:lnTo>
                  <a:lnTo>
                    <a:pt x="125488" y="2374"/>
                  </a:lnTo>
                  <a:lnTo>
                    <a:pt x="125387" y="1778"/>
                  </a:lnTo>
                  <a:lnTo>
                    <a:pt x="120294" y="1193"/>
                  </a:lnTo>
                  <a:lnTo>
                    <a:pt x="116459" y="558"/>
                  </a:lnTo>
                  <a:lnTo>
                    <a:pt x="110096" y="0"/>
                  </a:lnTo>
                  <a:lnTo>
                    <a:pt x="102552" y="3136"/>
                  </a:lnTo>
                  <a:lnTo>
                    <a:pt x="96291" y="6235"/>
                  </a:lnTo>
                  <a:lnTo>
                    <a:pt x="95110" y="9918"/>
                  </a:lnTo>
                  <a:lnTo>
                    <a:pt x="93980" y="15074"/>
                  </a:lnTo>
                  <a:lnTo>
                    <a:pt x="94297" y="26771"/>
                  </a:lnTo>
                  <a:lnTo>
                    <a:pt x="94322" y="27508"/>
                  </a:lnTo>
                  <a:lnTo>
                    <a:pt x="97294" y="43522"/>
                  </a:lnTo>
                  <a:lnTo>
                    <a:pt x="97409" y="47917"/>
                  </a:lnTo>
                  <a:lnTo>
                    <a:pt x="97497" y="50838"/>
                  </a:lnTo>
                  <a:lnTo>
                    <a:pt x="97523" y="51574"/>
                  </a:lnTo>
                  <a:lnTo>
                    <a:pt x="101955" y="75095"/>
                  </a:lnTo>
                  <a:lnTo>
                    <a:pt x="102158" y="82181"/>
                  </a:lnTo>
                  <a:lnTo>
                    <a:pt x="102184" y="82905"/>
                  </a:lnTo>
                  <a:lnTo>
                    <a:pt x="103619" y="89547"/>
                  </a:lnTo>
                  <a:lnTo>
                    <a:pt x="103797" y="95669"/>
                  </a:lnTo>
                  <a:lnTo>
                    <a:pt x="103822" y="96405"/>
                  </a:lnTo>
                  <a:lnTo>
                    <a:pt x="106718" y="109867"/>
                  </a:lnTo>
                  <a:lnTo>
                    <a:pt x="106908" y="116560"/>
                  </a:lnTo>
                  <a:lnTo>
                    <a:pt x="109931" y="130632"/>
                  </a:lnTo>
                  <a:lnTo>
                    <a:pt x="111429" y="143395"/>
                  </a:lnTo>
                  <a:lnTo>
                    <a:pt x="111658" y="151447"/>
                  </a:lnTo>
                  <a:lnTo>
                    <a:pt x="113131" y="158724"/>
                  </a:lnTo>
                  <a:lnTo>
                    <a:pt x="120738" y="205257"/>
                  </a:lnTo>
                  <a:lnTo>
                    <a:pt x="120992" y="214122"/>
                  </a:lnTo>
                  <a:lnTo>
                    <a:pt x="122389" y="222859"/>
                  </a:lnTo>
                  <a:lnTo>
                    <a:pt x="122542" y="224396"/>
                  </a:lnTo>
                  <a:lnTo>
                    <a:pt x="124053" y="233781"/>
                  </a:lnTo>
                  <a:lnTo>
                    <a:pt x="124142" y="237134"/>
                  </a:lnTo>
                  <a:lnTo>
                    <a:pt x="124294" y="242468"/>
                  </a:lnTo>
                  <a:lnTo>
                    <a:pt x="127292" y="259422"/>
                  </a:lnTo>
                  <a:lnTo>
                    <a:pt x="127762" y="276707"/>
                  </a:lnTo>
                  <a:lnTo>
                    <a:pt x="127800" y="277850"/>
                  </a:lnTo>
                  <a:lnTo>
                    <a:pt x="129578" y="296760"/>
                  </a:lnTo>
                  <a:lnTo>
                    <a:pt x="129870" y="307555"/>
                  </a:lnTo>
                  <a:lnTo>
                    <a:pt x="131343" y="314833"/>
                  </a:lnTo>
                  <a:lnTo>
                    <a:pt x="132829" y="322846"/>
                  </a:lnTo>
                  <a:lnTo>
                    <a:pt x="134302" y="330123"/>
                  </a:lnTo>
                  <a:lnTo>
                    <a:pt x="134429" y="335254"/>
                  </a:lnTo>
                  <a:lnTo>
                    <a:pt x="132080" y="341896"/>
                  </a:lnTo>
                  <a:lnTo>
                    <a:pt x="132092" y="342607"/>
                  </a:lnTo>
                  <a:lnTo>
                    <a:pt x="132219" y="347268"/>
                  </a:lnTo>
                  <a:lnTo>
                    <a:pt x="132410" y="354330"/>
                  </a:lnTo>
                  <a:lnTo>
                    <a:pt x="132461" y="355790"/>
                  </a:lnTo>
                  <a:lnTo>
                    <a:pt x="135166" y="362292"/>
                  </a:lnTo>
                  <a:lnTo>
                    <a:pt x="135547" y="376199"/>
                  </a:lnTo>
                  <a:lnTo>
                    <a:pt x="134505" y="384276"/>
                  </a:lnTo>
                  <a:lnTo>
                    <a:pt x="135978" y="392226"/>
                  </a:lnTo>
                  <a:lnTo>
                    <a:pt x="136220" y="401053"/>
                  </a:lnTo>
                  <a:lnTo>
                    <a:pt x="137896" y="415645"/>
                  </a:lnTo>
                  <a:lnTo>
                    <a:pt x="139230" y="422910"/>
                  </a:lnTo>
                  <a:lnTo>
                    <a:pt x="138264" y="429539"/>
                  </a:lnTo>
                  <a:lnTo>
                    <a:pt x="139750" y="437527"/>
                  </a:lnTo>
                  <a:lnTo>
                    <a:pt x="139915" y="443407"/>
                  </a:lnTo>
                  <a:lnTo>
                    <a:pt x="141351" y="449211"/>
                  </a:lnTo>
                  <a:lnTo>
                    <a:pt x="141668" y="460921"/>
                  </a:lnTo>
                  <a:lnTo>
                    <a:pt x="140576" y="467537"/>
                  </a:lnTo>
                  <a:lnTo>
                    <a:pt x="140589" y="468236"/>
                  </a:lnTo>
                  <a:lnTo>
                    <a:pt x="141185" y="490194"/>
                  </a:lnTo>
                  <a:lnTo>
                    <a:pt x="141643" y="507022"/>
                  </a:lnTo>
                  <a:lnTo>
                    <a:pt x="140677" y="518020"/>
                  </a:lnTo>
                  <a:lnTo>
                    <a:pt x="140690" y="518706"/>
                  </a:lnTo>
                  <a:lnTo>
                    <a:pt x="141173" y="536308"/>
                  </a:lnTo>
                  <a:lnTo>
                    <a:pt x="140055" y="542188"/>
                  </a:lnTo>
                  <a:lnTo>
                    <a:pt x="142176" y="620433"/>
                  </a:lnTo>
                  <a:lnTo>
                    <a:pt x="141033" y="624865"/>
                  </a:lnTo>
                  <a:lnTo>
                    <a:pt x="141109" y="627773"/>
                  </a:lnTo>
                  <a:lnTo>
                    <a:pt x="139966" y="632206"/>
                  </a:lnTo>
                  <a:lnTo>
                    <a:pt x="139979" y="632929"/>
                  </a:lnTo>
                  <a:lnTo>
                    <a:pt x="140131" y="638835"/>
                  </a:lnTo>
                  <a:lnTo>
                    <a:pt x="139065" y="646137"/>
                  </a:lnTo>
                  <a:lnTo>
                    <a:pt x="139242" y="652716"/>
                  </a:lnTo>
                  <a:lnTo>
                    <a:pt x="138201" y="660793"/>
                  </a:lnTo>
                  <a:lnTo>
                    <a:pt x="138252" y="661162"/>
                  </a:lnTo>
                  <a:lnTo>
                    <a:pt x="138214" y="661530"/>
                  </a:lnTo>
                  <a:lnTo>
                    <a:pt x="139649" y="669886"/>
                  </a:lnTo>
                  <a:lnTo>
                    <a:pt x="138658" y="677621"/>
                  </a:lnTo>
                  <a:lnTo>
                    <a:pt x="137668" y="688073"/>
                  </a:lnTo>
                  <a:lnTo>
                    <a:pt x="137680" y="688746"/>
                  </a:lnTo>
                  <a:lnTo>
                    <a:pt x="137833" y="694474"/>
                  </a:lnTo>
                  <a:lnTo>
                    <a:pt x="137947" y="698487"/>
                  </a:lnTo>
                  <a:lnTo>
                    <a:pt x="135978" y="719404"/>
                  </a:lnTo>
                  <a:lnTo>
                    <a:pt x="135991" y="720077"/>
                  </a:lnTo>
                  <a:lnTo>
                    <a:pt x="134924" y="727303"/>
                  </a:lnTo>
                  <a:lnTo>
                    <a:pt x="135089" y="733666"/>
                  </a:lnTo>
                  <a:lnTo>
                    <a:pt x="135102" y="734453"/>
                  </a:lnTo>
                  <a:lnTo>
                    <a:pt x="134035" y="741591"/>
                  </a:lnTo>
                  <a:lnTo>
                    <a:pt x="134200" y="748195"/>
                  </a:lnTo>
                  <a:lnTo>
                    <a:pt x="131000" y="770039"/>
                  </a:lnTo>
                  <a:lnTo>
                    <a:pt x="130911" y="771550"/>
                  </a:lnTo>
                  <a:lnTo>
                    <a:pt x="129984" y="779576"/>
                  </a:lnTo>
                  <a:lnTo>
                    <a:pt x="130149" y="786168"/>
                  </a:lnTo>
                  <a:lnTo>
                    <a:pt x="129133" y="794969"/>
                  </a:lnTo>
                  <a:lnTo>
                    <a:pt x="128168" y="806399"/>
                  </a:lnTo>
                  <a:lnTo>
                    <a:pt x="127736" y="809421"/>
                  </a:lnTo>
                  <a:lnTo>
                    <a:pt x="125958" y="818464"/>
                  </a:lnTo>
                  <a:lnTo>
                    <a:pt x="125158" y="827709"/>
                  </a:lnTo>
                  <a:lnTo>
                    <a:pt x="124980" y="829043"/>
                  </a:lnTo>
                  <a:lnTo>
                    <a:pt x="122745" y="840511"/>
                  </a:lnTo>
                  <a:lnTo>
                    <a:pt x="122758" y="841273"/>
                  </a:lnTo>
                  <a:lnTo>
                    <a:pt x="122186" y="843445"/>
                  </a:lnTo>
                  <a:lnTo>
                    <a:pt x="121602" y="844931"/>
                  </a:lnTo>
                  <a:lnTo>
                    <a:pt x="117792" y="845032"/>
                  </a:lnTo>
                  <a:lnTo>
                    <a:pt x="114719" y="844537"/>
                  </a:lnTo>
                  <a:lnTo>
                    <a:pt x="113944" y="843673"/>
                  </a:lnTo>
                  <a:lnTo>
                    <a:pt x="113919" y="842949"/>
                  </a:lnTo>
                  <a:lnTo>
                    <a:pt x="108686" y="837374"/>
                  </a:lnTo>
                  <a:lnTo>
                    <a:pt x="100749" y="825601"/>
                  </a:lnTo>
                  <a:lnTo>
                    <a:pt x="96786" y="819988"/>
                  </a:lnTo>
                  <a:lnTo>
                    <a:pt x="92811" y="813955"/>
                  </a:lnTo>
                  <a:lnTo>
                    <a:pt x="83578" y="801624"/>
                  </a:lnTo>
                  <a:lnTo>
                    <a:pt x="78333" y="795616"/>
                  </a:lnTo>
                  <a:lnTo>
                    <a:pt x="73050" y="788441"/>
                  </a:lnTo>
                  <a:lnTo>
                    <a:pt x="70396" y="784123"/>
                  </a:lnTo>
                  <a:lnTo>
                    <a:pt x="69443" y="782726"/>
                  </a:lnTo>
                  <a:lnTo>
                    <a:pt x="67716" y="778891"/>
                  </a:lnTo>
                  <a:lnTo>
                    <a:pt x="64706" y="774407"/>
                  </a:lnTo>
                  <a:lnTo>
                    <a:pt x="63728" y="772223"/>
                  </a:lnTo>
                  <a:lnTo>
                    <a:pt x="55778" y="760361"/>
                  </a:lnTo>
                  <a:lnTo>
                    <a:pt x="49161" y="750760"/>
                  </a:lnTo>
                  <a:lnTo>
                    <a:pt x="41427" y="746671"/>
                  </a:lnTo>
                  <a:lnTo>
                    <a:pt x="31254" y="746213"/>
                  </a:lnTo>
                  <a:lnTo>
                    <a:pt x="19850" y="747433"/>
                  </a:lnTo>
                  <a:lnTo>
                    <a:pt x="17310" y="747509"/>
                  </a:lnTo>
                  <a:lnTo>
                    <a:pt x="13487" y="746874"/>
                  </a:lnTo>
                  <a:lnTo>
                    <a:pt x="10985" y="748411"/>
                  </a:lnTo>
                  <a:lnTo>
                    <a:pt x="5969" y="750735"/>
                  </a:lnTo>
                  <a:lnTo>
                    <a:pt x="5003" y="752106"/>
                  </a:lnTo>
                  <a:lnTo>
                    <a:pt x="4737" y="752233"/>
                  </a:lnTo>
                  <a:lnTo>
                    <a:pt x="4114" y="753364"/>
                  </a:lnTo>
                  <a:lnTo>
                    <a:pt x="2298" y="755967"/>
                  </a:lnTo>
                  <a:lnTo>
                    <a:pt x="0" y="764806"/>
                  </a:lnTo>
                  <a:lnTo>
                    <a:pt x="101" y="768464"/>
                  </a:lnTo>
                  <a:lnTo>
                    <a:pt x="241" y="768781"/>
                  </a:lnTo>
                  <a:lnTo>
                    <a:pt x="114" y="769200"/>
                  </a:lnTo>
                  <a:lnTo>
                    <a:pt x="1549" y="775004"/>
                  </a:lnTo>
                  <a:lnTo>
                    <a:pt x="10655" y="782815"/>
                  </a:lnTo>
                  <a:lnTo>
                    <a:pt x="14592" y="787831"/>
                  </a:lnTo>
                  <a:lnTo>
                    <a:pt x="39192" y="804722"/>
                  </a:lnTo>
                  <a:lnTo>
                    <a:pt x="44437" y="810437"/>
                  </a:lnTo>
                  <a:lnTo>
                    <a:pt x="47167" y="817676"/>
                  </a:lnTo>
                  <a:lnTo>
                    <a:pt x="52425" y="824128"/>
                  </a:lnTo>
                  <a:lnTo>
                    <a:pt x="57696" y="830999"/>
                  </a:lnTo>
                  <a:lnTo>
                    <a:pt x="66954" y="844524"/>
                  </a:lnTo>
                  <a:lnTo>
                    <a:pt x="72224" y="851395"/>
                  </a:lnTo>
                  <a:lnTo>
                    <a:pt x="76250" y="856348"/>
                  </a:lnTo>
                  <a:lnTo>
                    <a:pt x="81445" y="863587"/>
                  </a:lnTo>
                  <a:lnTo>
                    <a:pt x="86702" y="870026"/>
                  </a:lnTo>
                  <a:lnTo>
                    <a:pt x="94615" y="880516"/>
                  </a:lnTo>
                  <a:lnTo>
                    <a:pt x="99834" y="885825"/>
                  </a:lnTo>
                  <a:lnTo>
                    <a:pt x="103809" y="891514"/>
                  </a:lnTo>
                  <a:lnTo>
                    <a:pt x="104317" y="892225"/>
                  </a:lnTo>
                  <a:lnTo>
                    <a:pt x="105156" y="894410"/>
                  </a:lnTo>
                  <a:lnTo>
                    <a:pt x="106578" y="900226"/>
                  </a:lnTo>
                  <a:lnTo>
                    <a:pt x="106603" y="900963"/>
                  </a:lnTo>
                  <a:lnTo>
                    <a:pt x="107988" y="905306"/>
                  </a:lnTo>
                  <a:lnTo>
                    <a:pt x="109296" y="906741"/>
                  </a:lnTo>
                  <a:lnTo>
                    <a:pt x="110629" y="908900"/>
                  </a:lnTo>
                  <a:lnTo>
                    <a:pt x="111975" y="911783"/>
                  </a:lnTo>
                  <a:lnTo>
                    <a:pt x="113258" y="912482"/>
                  </a:lnTo>
                  <a:lnTo>
                    <a:pt x="113284" y="913218"/>
                  </a:lnTo>
                  <a:lnTo>
                    <a:pt x="113309" y="913942"/>
                  </a:lnTo>
                  <a:lnTo>
                    <a:pt x="118579" y="921118"/>
                  </a:lnTo>
                  <a:lnTo>
                    <a:pt x="123786" y="925372"/>
                  </a:lnTo>
                  <a:lnTo>
                    <a:pt x="128600" y="922426"/>
                  </a:lnTo>
                  <a:lnTo>
                    <a:pt x="127647" y="927468"/>
                  </a:lnTo>
                  <a:lnTo>
                    <a:pt x="127787" y="927557"/>
                  </a:lnTo>
                  <a:lnTo>
                    <a:pt x="127673" y="928192"/>
                  </a:lnTo>
                  <a:lnTo>
                    <a:pt x="128955" y="928890"/>
                  </a:lnTo>
                  <a:lnTo>
                    <a:pt x="132765" y="928789"/>
                  </a:lnTo>
                  <a:lnTo>
                    <a:pt x="137807" y="927188"/>
                  </a:lnTo>
                  <a:lnTo>
                    <a:pt x="140385" y="928585"/>
                  </a:lnTo>
                  <a:lnTo>
                    <a:pt x="146850" y="932802"/>
                  </a:lnTo>
                  <a:lnTo>
                    <a:pt x="153174" y="931887"/>
                  </a:lnTo>
                  <a:lnTo>
                    <a:pt x="154432" y="931125"/>
                  </a:lnTo>
                  <a:lnTo>
                    <a:pt x="164426" y="925004"/>
                  </a:lnTo>
                  <a:lnTo>
                    <a:pt x="166827" y="919810"/>
                  </a:lnTo>
                  <a:lnTo>
                    <a:pt x="170497" y="914768"/>
                  </a:lnTo>
                  <a:lnTo>
                    <a:pt x="171729" y="913091"/>
                  </a:lnTo>
                  <a:lnTo>
                    <a:pt x="171500" y="912634"/>
                  </a:lnTo>
                  <a:lnTo>
                    <a:pt x="171704" y="912368"/>
                  </a:lnTo>
                  <a:lnTo>
                    <a:pt x="170522" y="909840"/>
                  </a:lnTo>
                  <a:lnTo>
                    <a:pt x="171564" y="907249"/>
                  </a:lnTo>
                  <a:lnTo>
                    <a:pt x="171538" y="906538"/>
                  </a:lnTo>
                  <a:lnTo>
                    <a:pt x="171526" y="905776"/>
                  </a:lnTo>
                  <a:lnTo>
                    <a:pt x="174028" y="904252"/>
                  </a:lnTo>
                  <a:lnTo>
                    <a:pt x="173977" y="902804"/>
                  </a:lnTo>
                  <a:lnTo>
                    <a:pt x="173964" y="902055"/>
                  </a:lnTo>
                  <a:lnTo>
                    <a:pt x="176314" y="894867"/>
                  </a:lnTo>
                  <a:lnTo>
                    <a:pt x="177393" y="887780"/>
                  </a:lnTo>
                  <a:lnTo>
                    <a:pt x="179743" y="880808"/>
                  </a:lnTo>
                  <a:lnTo>
                    <a:pt x="182105" y="874026"/>
                  </a:lnTo>
                  <a:lnTo>
                    <a:pt x="184454" y="867054"/>
                  </a:lnTo>
                  <a:lnTo>
                    <a:pt x="188074" y="860323"/>
                  </a:lnTo>
                  <a:lnTo>
                    <a:pt x="188836" y="858164"/>
                  </a:lnTo>
                  <a:lnTo>
                    <a:pt x="191693" y="852868"/>
                  </a:lnTo>
                  <a:lnTo>
                    <a:pt x="193306" y="848055"/>
                  </a:lnTo>
                  <a:lnTo>
                    <a:pt x="194056" y="846620"/>
                  </a:lnTo>
                  <a:lnTo>
                    <a:pt x="203542" y="821486"/>
                  </a:lnTo>
                  <a:lnTo>
                    <a:pt x="204647" y="815606"/>
                  </a:lnTo>
                  <a:lnTo>
                    <a:pt x="205740" y="808990"/>
                  </a:lnTo>
                  <a:lnTo>
                    <a:pt x="210451" y="795439"/>
                  </a:lnTo>
                  <a:lnTo>
                    <a:pt x="212686" y="789762"/>
                  </a:lnTo>
                  <a:lnTo>
                    <a:pt x="214033" y="786892"/>
                  </a:lnTo>
                  <a:lnTo>
                    <a:pt x="214769" y="784504"/>
                  </a:lnTo>
                  <a:lnTo>
                    <a:pt x="216395" y="780402"/>
                  </a:lnTo>
                  <a:lnTo>
                    <a:pt x="220002" y="772744"/>
                  </a:lnTo>
                  <a:lnTo>
                    <a:pt x="222377" y="766622"/>
                  </a:lnTo>
                  <a:lnTo>
                    <a:pt x="223481" y="760476"/>
                  </a:lnTo>
                  <a:lnTo>
                    <a:pt x="225856" y="754164"/>
                  </a:lnTo>
                  <a:lnTo>
                    <a:pt x="228219" y="747636"/>
                  </a:lnTo>
                  <a:lnTo>
                    <a:pt x="229362" y="743216"/>
                  </a:lnTo>
                  <a:lnTo>
                    <a:pt x="230212" y="739940"/>
                  </a:lnTo>
                  <a:lnTo>
                    <a:pt x="230517" y="738784"/>
                  </a:lnTo>
                  <a:lnTo>
                    <a:pt x="234022" y="727722"/>
                  </a:lnTo>
                  <a:lnTo>
                    <a:pt x="237655" y="721029"/>
                  </a:lnTo>
                  <a:lnTo>
                    <a:pt x="240017" y="714387"/>
                  </a:lnTo>
                  <a:lnTo>
                    <a:pt x="243687" y="709155"/>
                  </a:lnTo>
                  <a:lnTo>
                    <a:pt x="248450" y="697318"/>
                  </a:lnTo>
                  <a:lnTo>
                    <a:pt x="250863" y="692861"/>
                  </a:lnTo>
                  <a:lnTo>
                    <a:pt x="253263" y="687679"/>
                  </a:lnTo>
                  <a:close/>
                </a:path>
              </a:pathLst>
            </a:custGeom>
            <a:solidFill>
              <a:srgbClr val="00215C"/>
            </a:solidFill>
          </p:spPr>
          <p:txBody>
            <a:bodyPr wrap="square" lIns="0" tIns="0" rIns="0" bIns="0" rtlCol="0"/>
            <a:lstStyle/>
            <a:p>
              <a:endParaRPr sz="1600" dirty="0"/>
            </a:p>
          </p:txBody>
        </p:sp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8D319D97-6F43-790A-AEC8-1720E4BEEED0}"/>
              </a:ext>
            </a:extLst>
          </p:cNvPr>
          <p:cNvSpPr/>
          <p:nvPr/>
        </p:nvSpPr>
        <p:spPr>
          <a:xfrm>
            <a:off x="4419600" y="3115964"/>
            <a:ext cx="838200" cy="1462658"/>
          </a:xfrm>
          <a:prstGeom prst="rect">
            <a:avLst/>
          </a:prstGeom>
          <a:solidFill>
            <a:srgbClr val="F5F5F5"/>
          </a:solidFill>
          <a:ln>
            <a:solidFill>
              <a:srgbClr val="F5F5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EC528B46-C45F-B703-4E43-8E1478A38950}"/>
              </a:ext>
            </a:extLst>
          </p:cNvPr>
          <p:cNvSpPr txBox="1">
            <a:spLocks/>
          </p:cNvSpPr>
          <p:nvPr/>
        </p:nvSpPr>
        <p:spPr>
          <a:xfrm>
            <a:off x="994348" y="2410350"/>
            <a:ext cx="7688703" cy="5874043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>
            <a:lvl1pPr>
              <a:defRPr sz="5000" b="1" i="0">
                <a:solidFill>
                  <a:srgbClr val="0E3256"/>
                </a:solidFill>
                <a:latin typeface="Roboto"/>
                <a:ea typeface="+mj-ea"/>
                <a:cs typeface="Roboto"/>
              </a:defRPr>
            </a:lvl1pPr>
          </a:lstStyle>
          <a:p>
            <a:pPr marL="12700" algn="ctr">
              <a:spcBef>
                <a:spcPts val="484"/>
              </a:spcBef>
            </a:pPr>
            <a:r>
              <a:rPr lang="it-IT" sz="2800" kern="0" spc="130" dirty="0">
                <a:solidFill>
                  <a:srgbClr val="00215C"/>
                </a:solidFill>
              </a:rPr>
              <a:t>I GPO</a:t>
            </a:r>
          </a:p>
          <a:p>
            <a:pPr marL="12700" algn="ctr">
              <a:spcBef>
                <a:spcPts val="484"/>
              </a:spcBef>
            </a:pPr>
            <a:r>
              <a:rPr lang="it-IT" sz="2800" b="0" kern="0" spc="130" dirty="0">
                <a:solidFill>
                  <a:srgbClr val="00215C"/>
                </a:solidFill>
              </a:rPr>
              <a:t>Rialimentazione per </a:t>
            </a:r>
            <a:r>
              <a:rPr lang="it-IT" sz="2800" b="0" kern="0" spc="130" dirty="0" err="1">
                <a:solidFill>
                  <a:srgbClr val="00215C"/>
                </a:solidFill>
              </a:rPr>
              <a:t>os</a:t>
            </a:r>
            <a:r>
              <a:rPr lang="it-IT" sz="2800" b="0" kern="0" spc="130" dirty="0">
                <a:solidFill>
                  <a:srgbClr val="00215C"/>
                </a:solidFill>
              </a:rPr>
              <a:t> e mobilizzazione.</a:t>
            </a:r>
            <a:endParaRPr lang="it-IT" sz="2800" b="0" kern="0" spc="130" dirty="0">
              <a:solidFill>
                <a:srgbClr val="00215C"/>
              </a:solidFill>
              <a:sym typeface="Wingdings" panose="05000000000000000000" pitchFamily="2" charset="2"/>
            </a:endParaRPr>
          </a:p>
          <a:p>
            <a:pPr marL="12700" algn="ctr">
              <a:spcBef>
                <a:spcPts val="484"/>
              </a:spcBef>
            </a:pPr>
            <a:endParaRPr lang="it-IT" sz="2800" b="0" kern="0" spc="130" dirty="0">
              <a:solidFill>
                <a:srgbClr val="00215C"/>
              </a:solidFill>
              <a:sym typeface="Wingdings" panose="05000000000000000000" pitchFamily="2" charset="2"/>
            </a:endParaRPr>
          </a:p>
          <a:p>
            <a:pPr marL="12700" algn="ctr">
              <a:spcBef>
                <a:spcPts val="484"/>
              </a:spcBef>
            </a:pPr>
            <a:r>
              <a:rPr lang="it-IT" sz="280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VII GPO</a:t>
            </a:r>
          </a:p>
          <a:p>
            <a:pPr marL="12700" algn="ctr">
              <a:spcBef>
                <a:spcPts val="484"/>
              </a:spcBef>
            </a:pPr>
            <a:r>
              <a:rPr lang="it-IT" sz="2800" b="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Rimozione del drenaggio addominale e sospensione della terapia antibiotica.</a:t>
            </a:r>
          </a:p>
          <a:p>
            <a:pPr marL="12700" algn="ctr">
              <a:spcBef>
                <a:spcPts val="484"/>
              </a:spcBef>
            </a:pPr>
            <a:endParaRPr lang="it-IT" sz="2800" b="0" kern="0" spc="130" dirty="0">
              <a:solidFill>
                <a:srgbClr val="00215C"/>
              </a:solidFill>
              <a:sym typeface="Wingdings" panose="05000000000000000000" pitchFamily="2" charset="2"/>
            </a:endParaRPr>
          </a:p>
          <a:p>
            <a:pPr marL="12700" algn="ctr">
              <a:spcBef>
                <a:spcPts val="484"/>
              </a:spcBef>
            </a:pPr>
            <a:r>
              <a:rPr lang="it-IT" sz="280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IX GPO</a:t>
            </a:r>
          </a:p>
          <a:p>
            <a:pPr marL="12700" algn="ctr">
              <a:spcBef>
                <a:spcPts val="484"/>
              </a:spcBef>
            </a:pPr>
            <a:r>
              <a:rPr lang="it-IT" sz="2800" b="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Dimissione.</a:t>
            </a:r>
          </a:p>
          <a:p>
            <a:pPr marL="12700" algn="ctr">
              <a:spcBef>
                <a:spcPts val="484"/>
              </a:spcBef>
            </a:pPr>
            <a:endParaRPr lang="it-IT" sz="2800" b="0" kern="0" spc="130" dirty="0">
              <a:solidFill>
                <a:srgbClr val="00215C"/>
              </a:solidFill>
              <a:sym typeface="Wingdings" panose="05000000000000000000" pitchFamily="2" charset="2"/>
            </a:endParaRPr>
          </a:p>
          <a:p>
            <a:pPr marL="12700" algn="ctr">
              <a:spcBef>
                <a:spcPts val="484"/>
              </a:spcBef>
            </a:pPr>
            <a:r>
              <a:rPr lang="it-IT" sz="280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XVI GPO</a:t>
            </a:r>
          </a:p>
          <a:p>
            <a:pPr marL="12700" algn="ctr">
              <a:spcBef>
                <a:spcPts val="484"/>
              </a:spcBef>
            </a:pPr>
            <a:r>
              <a:rPr lang="it-IT" sz="2800" b="0" kern="0" spc="130" dirty="0">
                <a:solidFill>
                  <a:srgbClr val="00215C"/>
                </a:solidFill>
                <a:sym typeface="Wingdings" panose="05000000000000000000" pitchFamily="2" charset="2"/>
              </a:rPr>
              <a:t>Follow-up regolare.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574</TotalTime>
  <Words>597</Words>
  <Application>Microsoft Office PowerPoint</Application>
  <PresentationFormat>Personalizzato</PresentationFormat>
  <Paragraphs>99</Paragraphs>
  <Slides>11</Slides>
  <Notes>9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Calibri</vt:lpstr>
      <vt:lpstr>Roboto</vt:lpstr>
      <vt:lpstr>Wingdings</vt:lpstr>
      <vt:lpstr>Office Theme</vt:lpstr>
      <vt:lpstr>APPENDICITE ACUTA IN ERNIA DI AMYAND</vt:lpstr>
      <vt:lpstr>Presentazione standard di PowerPoint</vt:lpstr>
      <vt:lpstr>Addominalgia ingravescente ai quadranti inferiori e tumefazione inguinale destra non riducibile, alvo chiuso alle feci.</vt:lpstr>
      <vt:lpstr>Presentazione standard di PowerPoint</vt:lpstr>
      <vt:lpstr>TC addome con MdC In sede inguinale destra presenza di ernia abitata da ansa intestinale che presenta irregolare ispessimento delle pareti con immagine a doppio lume come da torsione, associata a falda fluida periviscerale; […] falda ascitica in tutti i recessi peritoneali in quadro di epatopatia  con circoli collaterali.</vt:lpstr>
      <vt:lpstr>Intervento</vt:lpstr>
      <vt:lpstr>Intervento</vt:lpstr>
      <vt:lpstr>Intervento</vt:lpstr>
      <vt:lpstr>Decorso post-operatorio</vt:lpstr>
      <vt:lpstr>Revisione  della  letteratura</vt:lpstr>
      <vt:lpstr>APPENDICITE ACUTA IN ERNIA DI AMYAND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Trattamento laparoscopico di ernia paraesofagea incarcerata contenente antro gastrico perforato</dc:title>
  <dc:creator>Matteo Capuzzo</dc:creator>
  <cp:keywords>DAFJHeya4aU,BAFJHZF0cKU</cp:keywords>
  <cp:lastModifiedBy>Matteo Capuzzo</cp:lastModifiedBy>
  <cp:revision>29</cp:revision>
  <dcterms:created xsi:type="dcterms:W3CDTF">2022-08-19T15:38:41Z</dcterms:created>
  <dcterms:modified xsi:type="dcterms:W3CDTF">2025-10-14T16:01:32Z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2022-08-19T00:00:00Z</vt:filetime>
  </property>
  <property fmtid="{D5CDD505-2E9C-101B-9397-08002B2CF9AE}" pid="3" name="Creator">
    <vt:lpwstr>Canva</vt:lpwstr>
  </property>
  <property fmtid="{D5CDD505-2E9C-101B-9397-08002B2CF9AE}" pid="4" name="LastSaved">
    <vt:filetime>2022-08-19T00:00:00Z</vt:filetime>
  </property>
</Properties>
</file>